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405" r:id="rId4"/>
    <p:sldId id="399" r:id="rId5"/>
    <p:sldId id="403" r:id="rId6"/>
    <p:sldId id="413" r:id="rId7"/>
    <p:sldId id="414" r:id="rId8"/>
    <p:sldId id="406" r:id="rId9"/>
    <p:sldId id="335" r:id="rId10"/>
    <p:sldId id="368" r:id="rId11"/>
    <p:sldId id="407" r:id="rId12"/>
    <p:sldId id="386" r:id="rId13"/>
    <p:sldId id="388" r:id="rId14"/>
    <p:sldId id="387" r:id="rId15"/>
    <p:sldId id="389" r:id="rId16"/>
    <p:sldId id="408" r:id="rId17"/>
    <p:sldId id="379" r:id="rId18"/>
    <p:sldId id="316" r:id="rId19"/>
    <p:sldId id="376" r:id="rId20"/>
    <p:sldId id="409" r:id="rId21"/>
    <p:sldId id="412" r:id="rId22"/>
    <p:sldId id="410" r:id="rId23"/>
    <p:sldId id="296" r:id="rId24"/>
    <p:sldId id="411" r:id="rId25"/>
    <p:sldId id="300" r:id="rId26"/>
    <p:sldId id="297" r:id="rId27"/>
    <p:sldId id="377" r:id="rId28"/>
    <p:sldId id="398" r:id="rId29"/>
  </p:sldIdLst>
  <p:sldSz cx="12192000" cy="6858000"/>
  <p:notesSz cx="6865938" cy="9998075"/>
  <p:embeddedFontLst>
    <p:embeddedFont>
      <p:font typeface="a가시고기L" panose="02020600000000000000" pitchFamily="18" charset="-127"/>
      <p:regular r:id="rId31"/>
    </p:embeddedFont>
    <p:embeddedFont>
      <p:font typeface="a가시고기B" panose="02020600000000000000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a시월구일1" panose="02020600000000000000" pitchFamily="18" charset="-127"/>
      <p:regular r:id="rId35"/>
    </p:embeddedFont>
    <p:embeddedFont>
      <p:font typeface="a시월구일2" panose="02020600000000000000" pitchFamily="18" charset="-127"/>
      <p:regular r:id="rId36"/>
    </p:embeddedFont>
    <p:embeddedFont>
      <p:font typeface="210 맨발의청춘 L" panose="02020603020101020101" pitchFamily="18" charset="-127"/>
      <p:regular r:id="rId37"/>
    </p:embeddedFont>
    <p:embeddedFont>
      <p:font typeface="a옛날사진관2" panose="02020600000000000000" pitchFamily="18" charset="-127"/>
      <p:regular r:id="rId38"/>
    </p:embeddedFont>
    <p:embeddedFont>
      <p:font typeface="배달의민족 주아" panose="020206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772" userDrawn="1">
          <p15:clr>
            <a:srgbClr val="A4A3A4"/>
          </p15:clr>
        </p15:guide>
        <p15:guide id="2" orient="horz" pos="324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ng2" initials="w" lastIdx="3" clrIdx="0">
    <p:extLst>
      <p:ext uri="{19B8F6BF-5375-455C-9EA6-DF929625EA0E}">
        <p15:presenceInfo xmlns:p15="http://schemas.microsoft.com/office/powerpoint/2012/main" userId="woong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BFBFB"/>
    <a:srgbClr val="79E5CB"/>
    <a:srgbClr val="69FAC2"/>
    <a:srgbClr val="FF6677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4400" autoAdjust="0"/>
  </p:normalViewPr>
  <p:slideViewPr>
    <p:cSldViewPr snapToGrid="0">
      <p:cViewPr varScale="1">
        <p:scale>
          <a:sx n="64" d="100"/>
          <a:sy n="64" d="100"/>
        </p:scale>
        <p:origin x="132" y="18"/>
      </p:cViewPr>
      <p:guideLst>
        <p:guide pos="3772"/>
        <p:guide orient="horz" pos="3249"/>
      </p:guideLst>
    </p:cSldViewPr>
  </p:slideViewPr>
  <p:outlineViewPr>
    <p:cViewPr>
      <p:scale>
        <a:sx n="33" d="100"/>
        <a:sy n="33" d="100"/>
      </p:scale>
      <p:origin x="0" y="-15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1111111111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5BAAA-A55B-415E-95B5-6A6162FD9D1F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B7003-FB1A-4FD0-BA5B-AD18D1D78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2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30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어둡</a:t>
            </a:r>
            <a:r>
              <a:rPr lang="ko-KR" altLang="en-US" dirty="0"/>
              <a:t> 낮 </a:t>
            </a:r>
            <a:r>
              <a:rPr lang="ko-KR" altLang="en-US" dirty="0" err="1"/>
              <a:t>밝</a:t>
            </a:r>
            <a:r>
              <a:rPr lang="ko-KR" altLang="en-US" dirty="0"/>
              <a:t> </a:t>
            </a:r>
            <a:r>
              <a:rPr lang="ko-KR" altLang="en-US" dirty="0" err="1"/>
              <a:t>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984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9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435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6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899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76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610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2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7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9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7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625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72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1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6BB43-0DAB-4FA2-9EAF-B990C296099F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5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7F88-5601-4929-B941-52D16E94F416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01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A289-F3CC-4BDE-88A3-9F2FF3B11601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03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F8E-9F96-42BE-A10E-6C629255A58C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5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F6B7-1950-4F5E-BE67-6BB196F70C54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9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8C2F-EBA7-4970-903F-FC2C49FDCF63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1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407-A3F2-4056-9A47-AAB1D2C91267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77BE-0EB9-4B0D-B3ED-3BFA80AA7CDF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4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0572-3B8C-47F6-9C37-D7004FBE7340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0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BF1A7-747A-48C1-85C1-9B36A38500BA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3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99D-C92F-4166-8B4D-FA97B13524CC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6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1F359-8A59-40FA-BB31-12F1A599EE01}" type="datetime1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9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yahoo.com/flash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android.com/samples/index.html" TargetMode="External"/><Relationship Id="rId5" Type="http://schemas.openxmlformats.org/officeDocument/2006/relationships/hyperlink" Target="http://www.eduino.kr/index.html" TargetMode="External"/><Relationship Id="rId4" Type="http://schemas.openxmlformats.org/officeDocument/2006/relationships/hyperlink" Target="http://www.ntrexgo.com/archives/3305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cmo_9405@naver.com" TargetMode="External"/><Relationship Id="rId2" Type="http://schemas.openxmlformats.org/officeDocument/2006/relationships/hyperlink" Target="https://github.com/Kingsman-kpu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smj9509@naver.co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64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994583" y="571518"/>
            <a:ext cx="4688951" cy="2239903"/>
            <a:chOff x="3873133" y="672701"/>
            <a:chExt cx="4688951" cy="2239903"/>
          </a:xfrm>
        </p:grpSpPr>
        <p:graphicFrame>
          <p:nvGraphicFramePr>
            <p:cNvPr id="20" name="차트 19"/>
            <p:cNvGraphicFramePr/>
            <p:nvPr>
              <p:extLst>
                <p:ext uri="{D42A27DB-BD31-4B8C-83A1-F6EECF244321}">
                  <p14:modId xmlns:p14="http://schemas.microsoft.com/office/powerpoint/2010/main" val="2390207482"/>
                </p:ext>
              </p:extLst>
            </p:nvPr>
          </p:nvGraphicFramePr>
          <p:xfrm>
            <a:off x="3873133" y="672701"/>
            <a:ext cx="4454525" cy="22399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5621856" y="1863868"/>
              <a:ext cx="29402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rgbClr val="FF0000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스마트우산</a:t>
              </a:r>
              <a:endParaRPr lang="en-US" altLang="ko-KR" sz="4400" dirty="0">
                <a:solidFill>
                  <a:srgbClr val="FF000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5B66F0B-98F4-42FD-A0DF-4B3069489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55" y="1027090"/>
            <a:ext cx="5258070" cy="4460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3B73A38-0F16-4687-B3B4-E20A94A40BFE}"/>
              </a:ext>
            </a:extLst>
          </p:cNvPr>
          <p:cNvSpPr/>
          <p:nvPr/>
        </p:nvSpPr>
        <p:spPr>
          <a:xfrm>
            <a:off x="1196755" y="1036499"/>
            <a:ext cx="5258069" cy="4460988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0F7867C5-5D69-44CF-B4A5-06AD362FC4D7}"/>
              </a:ext>
            </a:extLst>
          </p:cNvPr>
          <p:cNvCxnSpPr/>
          <p:nvPr/>
        </p:nvCxnSpPr>
        <p:spPr>
          <a:xfrm>
            <a:off x="7067550" y="2019300"/>
            <a:ext cx="0" cy="26289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D7C6C51-4F3A-46EA-AFD2-C80EC9970530}"/>
              </a:ext>
            </a:extLst>
          </p:cNvPr>
          <p:cNvSpPr txBox="1"/>
          <p:nvPr/>
        </p:nvSpPr>
        <p:spPr>
          <a:xfrm>
            <a:off x="7596782" y="2648521"/>
            <a:ext cx="459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Smart Umbrella based on I.O.T</a:t>
            </a:r>
            <a:endParaRPr lang="ko-KR" altLang="en-US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6D25C45A-F785-4ABE-B306-3449B5EE2DE1}"/>
              </a:ext>
            </a:extLst>
          </p:cNvPr>
          <p:cNvCxnSpPr/>
          <p:nvPr/>
        </p:nvCxnSpPr>
        <p:spPr>
          <a:xfrm>
            <a:off x="8384705" y="2608326"/>
            <a:ext cx="15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D2BB281-D392-4CF4-A4CA-B3E80B93511D}"/>
              </a:ext>
            </a:extLst>
          </p:cNvPr>
          <p:cNvSpPr txBox="1"/>
          <p:nvPr/>
        </p:nvSpPr>
        <p:spPr>
          <a:xfrm>
            <a:off x="8279576" y="3119920"/>
            <a:ext cx="17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TEAM :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킹스맨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8378" y="5950215"/>
            <a:ext cx="45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지도교수님 확인 </a:t>
            </a:r>
            <a:r>
              <a:rPr lang="en-US" altLang="ko-KR" dirty="0"/>
              <a:t>: </a:t>
            </a:r>
            <a:r>
              <a:rPr lang="ko-KR" altLang="en-US" dirty="0"/>
              <a:t>최진구 교수님     </a:t>
            </a:r>
            <a:r>
              <a:rPr lang="en-US" altLang="ko-KR" dirty="0"/>
              <a:t>(</a:t>
            </a:r>
            <a:r>
              <a:rPr lang="ko-KR" altLang="en-US" dirty="0"/>
              <a:t>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12568" y="3418646"/>
            <a:ext cx="29450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2013150029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장효익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2013156014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김태웅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2014156024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송민지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6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33922" y="997748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DDD1630A-D597-43F1-868C-8BF26A48E3A5}"/>
              </a:ext>
            </a:extLst>
          </p:cNvPr>
          <p:cNvSpPr txBox="1"/>
          <p:nvPr/>
        </p:nvSpPr>
        <p:spPr>
          <a:xfrm>
            <a:off x="4556155" y="505666"/>
            <a:ext cx="3757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연구개요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B424AB-38A1-47F2-B12D-027772452783}"/>
              </a:ext>
            </a:extLst>
          </p:cNvPr>
          <p:cNvCxnSpPr/>
          <p:nvPr/>
        </p:nvCxnSpPr>
        <p:spPr>
          <a:xfrm flipV="1">
            <a:off x="7166897" y="2208111"/>
            <a:ext cx="2057006" cy="13568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6C5D2157-8976-4AED-9456-79C450152A49}"/>
              </a:ext>
            </a:extLst>
          </p:cNvPr>
          <p:cNvCxnSpPr>
            <a:stCxn id="3" idx="3"/>
          </p:cNvCxnSpPr>
          <p:nvPr/>
        </p:nvCxnSpPr>
        <p:spPr>
          <a:xfrm>
            <a:off x="4472258" y="3217359"/>
            <a:ext cx="113177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A1C20F46-5C32-4D90-B063-9310484C8672}"/>
              </a:ext>
            </a:extLst>
          </p:cNvPr>
          <p:cNvGrpSpPr/>
          <p:nvPr/>
        </p:nvGrpSpPr>
        <p:grpSpPr>
          <a:xfrm>
            <a:off x="833120" y="860297"/>
            <a:ext cx="11789387" cy="5773324"/>
            <a:chOff x="845479" y="877230"/>
            <a:chExt cx="11789387" cy="5773324"/>
          </a:xfrm>
        </p:grpSpPr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70E9077D-088E-437B-B517-9B69804C2722}"/>
                </a:ext>
              </a:extLst>
            </p:cNvPr>
            <p:cNvGrpSpPr/>
            <p:nvPr/>
          </p:nvGrpSpPr>
          <p:grpSpPr>
            <a:xfrm>
              <a:off x="8353330" y="3638118"/>
              <a:ext cx="4281536" cy="2880715"/>
              <a:chOff x="8353330" y="3638118"/>
              <a:chExt cx="4281536" cy="2880715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="" xmlns:a16="http://schemas.microsoft.com/office/drawing/2014/main" id="{3903B55E-ACCB-4EA3-8FA1-25AB829E1388}"/>
                  </a:ext>
                </a:extLst>
              </p:cNvPr>
              <p:cNvSpPr/>
              <p:nvPr/>
            </p:nvSpPr>
            <p:spPr>
              <a:xfrm>
                <a:off x="8353330" y="3638118"/>
                <a:ext cx="3557727" cy="2880715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="" xmlns:a16="http://schemas.microsoft.com/office/drawing/2014/main" id="{459329D0-DFFE-4D47-A677-E73A396CCBB5}"/>
                  </a:ext>
                </a:extLst>
              </p:cNvPr>
              <p:cNvGrpSpPr/>
              <p:nvPr/>
            </p:nvGrpSpPr>
            <p:grpSpPr>
              <a:xfrm>
                <a:off x="9656307" y="3736844"/>
                <a:ext cx="2371616" cy="338554"/>
                <a:chOff x="10029170" y="3346223"/>
                <a:chExt cx="2371616" cy="338554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="" xmlns:a16="http://schemas.microsoft.com/office/drawing/2014/main" id="{CD577532-C8BA-4C99-8E51-221114A14A85}"/>
                    </a:ext>
                  </a:extLst>
                </p:cNvPr>
                <p:cNvSpPr txBox="1"/>
                <p:nvPr/>
              </p:nvSpPr>
              <p:spPr>
                <a:xfrm>
                  <a:off x="10029170" y="3346223"/>
                  <a:ext cx="237161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우산의 기능</a:t>
                  </a: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="" xmlns:a16="http://schemas.microsoft.com/office/drawing/2014/main" id="{E631C75D-E444-4329-A58F-A292DB7C8A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44516" y="3664457"/>
                  <a:ext cx="51935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57FB1C59-58FF-4467-8743-4FDF1EC593A7}"/>
                  </a:ext>
                </a:extLst>
              </p:cNvPr>
              <p:cNvSpPr txBox="1"/>
              <p:nvPr/>
            </p:nvSpPr>
            <p:spPr>
              <a:xfrm>
                <a:off x="8472303" y="4116825"/>
                <a:ext cx="3482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1.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분실방지기능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(GPS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모듈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 /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위치비교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</a:t>
                </a:r>
                <a:endParaRPr lang="ko-KR" altLang="en-US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id="{C705C061-CB14-4F01-ABF9-E9EF29C7F11E}"/>
                  </a:ext>
                </a:extLst>
              </p:cNvPr>
              <p:cNvSpPr txBox="1"/>
              <p:nvPr/>
            </p:nvSpPr>
            <p:spPr>
              <a:xfrm>
                <a:off x="8454547" y="4477703"/>
                <a:ext cx="37167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2.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전화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/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문자 알림 수신시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LED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점등</a:t>
                </a:r>
                <a:endParaRPr lang="en-US" altLang="ko-KR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   (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안드로이드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Ring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신호 감지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</a:t>
                </a:r>
                <a:endParaRPr lang="ko-KR" altLang="en-US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="" xmlns:a16="http://schemas.microsoft.com/office/drawing/2014/main" id="{EA0B192C-E32C-4BFB-AA6A-E9BD0DB8F212}"/>
                  </a:ext>
                </a:extLst>
              </p:cNvPr>
              <p:cNvSpPr txBox="1"/>
              <p:nvPr/>
            </p:nvSpPr>
            <p:spPr>
              <a:xfrm>
                <a:off x="8454547" y="5062478"/>
                <a:ext cx="41803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3.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날씨확인 기능</a:t>
                </a:r>
                <a:endParaRPr lang="en-US" altLang="ko-KR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   (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자이로센서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/ TTS API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이용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)</a:t>
                </a:r>
                <a:endParaRPr lang="ko-KR" altLang="en-US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CF7F9A87-2DEA-4053-95FF-F2853905AE3E}"/>
                  </a:ext>
                </a:extLst>
              </p:cNvPr>
              <p:cNvSpPr txBox="1"/>
              <p:nvPr/>
            </p:nvSpPr>
            <p:spPr>
              <a:xfrm>
                <a:off x="8460783" y="5661690"/>
                <a:ext cx="3557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4. 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조도가 일정수치 이하면 </a:t>
                </a:r>
                <a:r>
                  <a:rPr lang="en-US" altLang="ko-KR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LED</a:t>
                </a:r>
                <a:r>
                  <a:rPr lang="ko-KR" altLang="en-US" sz="1600">
                    <a:latin typeface="a가시고기B" panose="02020600000000000000" pitchFamily="18" charset="-127"/>
                    <a:ea typeface="a가시고기B" panose="02020600000000000000" pitchFamily="18" charset="-127"/>
                  </a:rPr>
                  <a:t>점등</a:t>
                </a:r>
                <a:endParaRPr lang="en-US" altLang="ko-KR" sz="1600">
                  <a:latin typeface="a가시고기B" panose="02020600000000000000" pitchFamily="18" charset="-127"/>
                  <a:ea typeface="a가시고기B" panose="02020600000000000000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800C2CED-C041-440A-9F9A-FFB80C74D192}"/>
                </a:ext>
              </a:extLst>
            </p:cNvPr>
            <p:cNvGrpSpPr/>
            <p:nvPr/>
          </p:nvGrpSpPr>
          <p:grpSpPr>
            <a:xfrm>
              <a:off x="845479" y="877230"/>
              <a:ext cx="4979868" cy="5773324"/>
              <a:chOff x="845479" y="877230"/>
              <a:chExt cx="4979868" cy="577332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="" xmlns:a16="http://schemas.microsoft.com/office/drawing/2014/main" id="{C7F89A26-5C01-4228-B199-38F0A18A9B82}"/>
                  </a:ext>
                </a:extLst>
              </p:cNvPr>
              <p:cNvGrpSpPr/>
              <p:nvPr/>
            </p:nvGrpSpPr>
            <p:grpSpPr>
              <a:xfrm>
                <a:off x="845479" y="877230"/>
                <a:ext cx="4979868" cy="4303348"/>
                <a:chOff x="1029862" y="1539854"/>
                <a:chExt cx="4979868" cy="4303348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="" xmlns:a16="http://schemas.microsoft.com/office/drawing/2014/main" id="{1DFA2D7B-BAD1-4857-B896-2FB9B5FCCE7A}"/>
                    </a:ext>
                  </a:extLst>
                </p:cNvPr>
                <p:cNvGrpSpPr/>
                <p:nvPr/>
              </p:nvGrpSpPr>
              <p:grpSpPr>
                <a:xfrm>
                  <a:off x="1029862" y="1950630"/>
                  <a:ext cx="4979868" cy="3892572"/>
                  <a:chOff x="648649" y="1092383"/>
                  <a:chExt cx="4979868" cy="3892572"/>
                </a:xfrm>
              </p:grpSpPr>
              <p:sp>
                <p:nvSpPr>
                  <p:cNvPr id="58" name="TextBox 57">
                    <a:extLst>
                      <a:ext uri="{FF2B5EF4-FFF2-40B4-BE49-F238E27FC236}">
                        <a16:creationId xmlns="" xmlns:a16="http://schemas.microsoft.com/office/drawing/2014/main" id="{075E5237-C5EF-41FC-A519-36FE36CE59A2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820" y="2460799"/>
                    <a:ext cx="302316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Strip</a:t>
                    </a:r>
                    <a:r>
                      <a:rPr lang="ko-KR" altLang="en-US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 </a:t>
                    </a:r>
                    <a:r>
                      <a:rPr lang="en-US" altLang="ko-KR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LED</a:t>
                    </a:r>
                    <a:r>
                      <a:rPr lang="ko-KR" altLang="en-US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 모듈</a:t>
                    </a:r>
                  </a:p>
                </p:txBody>
              </p:sp>
              <p:grpSp>
                <p:nvGrpSpPr>
                  <p:cNvPr id="103" name="그룹 102">
                    <a:extLst>
                      <a:ext uri="{FF2B5EF4-FFF2-40B4-BE49-F238E27FC236}">
                        <a16:creationId xmlns="" xmlns:a16="http://schemas.microsoft.com/office/drawing/2014/main" id="{50030CC1-E4D0-4DAC-8208-093BF519F5E4}"/>
                      </a:ext>
                    </a:extLst>
                  </p:cNvPr>
                  <p:cNvGrpSpPr/>
                  <p:nvPr/>
                </p:nvGrpSpPr>
                <p:grpSpPr>
                  <a:xfrm>
                    <a:off x="648649" y="1092383"/>
                    <a:ext cx="4979868" cy="3892572"/>
                    <a:chOff x="648649" y="1092383"/>
                    <a:chExt cx="4979868" cy="3892572"/>
                  </a:xfrm>
                </p:grpSpPr>
                <p:sp>
                  <p:nvSpPr>
                    <p:cNvPr id="5" name="사각형: 둥근 모서리 4">
                      <a:extLst>
                        <a:ext uri="{FF2B5EF4-FFF2-40B4-BE49-F238E27FC236}">
                          <a16:creationId xmlns="" xmlns:a16="http://schemas.microsoft.com/office/drawing/2014/main" id="{0FDEB23F-AC05-45CA-989F-9D8539A1C6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339" y="1382481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9" name="사각형: 둥근 모서리 38">
                      <a:extLst>
                        <a:ext uri="{FF2B5EF4-FFF2-40B4-BE49-F238E27FC236}">
                          <a16:creationId xmlns="" xmlns:a16="http://schemas.microsoft.com/office/drawing/2014/main" id="{2A41F260-5DA3-4514-84CE-47B86B7DB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5354" y="1382481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" name="사각형: 둥근 모서리 2">
                      <a:extLst>
                        <a:ext uri="{FF2B5EF4-FFF2-40B4-BE49-F238E27FC236}">
                          <a16:creationId xmlns="" xmlns:a16="http://schemas.microsoft.com/office/drawing/2014/main" id="{728B4E35-3C55-4DF1-8F9B-252C098BBD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649" y="1092383"/>
                      <a:ext cx="3639138" cy="3892572"/>
                    </a:xfrm>
                    <a:prstGeom prst="round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="" xmlns:a16="http://schemas.microsoft.com/office/drawing/2014/main" id="{E409B8AE-5C8E-4810-8AD5-1822A646C0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0419" y="1107816"/>
                      <a:ext cx="30231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GPS</a:t>
                      </a:r>
                      <a:r>
                        <a:rPr lang="ko-KR" altLang="en-US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모듈</a:t>
                      </a: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="" xmlns:a16="http://schemas.microsoft.com/office/drawing/2014/main" id="{2C2CAF79-BC52-4B5A-8B16-EC4A300E68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05354" y="1106779"/>
                      <a:ext cx="30231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자이로센서 모듈</a:t>
                      </a:r>
                    </a:p>
                  </p:txBody>
                </p:sp>
                <p:sp>
                  <p:nvSpPr>
                    <p:cNvPr id="43" name="사각형: 둥근 모서리 42">
                      <a:extLst>
                        <a:ext uri="{FF2B5EF4-FFF2-40B4-BE49-F238E27FC236}">
                          <a16:creationId xmlns="" xmlns:a16="http://schemas.microsoft.com/office/drawing/2014/main" id="{CB29FD70-2E09-463A-AA35-0F770D0B49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339" y="2758862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="" xmlns:a16="http://schemas.microsoft.com/office/drawing/2014/main" id="{D648B46A-ECAD-4D84-B4C7-07DACDAC2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1138" y="2466211"/>
                      <a:ext cx="14177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조도센서 모듈</a:t>
                      </a:r>
                    </a:p>
                  </p:txBody>
                </p:sp>
                <p:sp>
                  <p:nvSpPr>
                    <p:cNvPr id="45" name="사각형: 둥근 모서리 44">
                      <a:extLst>
                        <a:ext uri="{FF2B5EF4-FFF2-40B4-BE49-F238E27FC236}">
                          <a16:creationId xmlns="" xmlns:a16="http://schemas.microsoft.com/office/drawing/2014/main" id="{5D3907FF-80E8-497D-A5DF-3B212F235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5354" y="2754596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사각형: 둥근 모서리 97">
                      <a:extLst>
                        <a:ext uri="{FF2B5EF4-FFF2-40B4-BE49-F238E27FC236}">
                          <a16:creationId xmlns="" xmlns:a16="http://schemas.microsoft.com/office/drawing/2014/main" id="{252B6C8A-9D93-49F4-82BD-26F31F2CFB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919" y="3885423"/>
                      <a:ext cx="1278272" cy="961283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="" xmlns:a16="http://schemas.microsoft.com/office/drawing/2014/main" id="{0BAC2FCA-0FAB-4FA1-B7F4-629A157F4E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1883" y="4293173"/>
                      <a:ext cx="302316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앰프</a:t>
                      </a:r>
                      <a:r>
                        <a:rPr lang="en-US" altLang="ko-KR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</a:t>
                      </a:r>
                      <a:r>
                        <a:rPr lang="ko-KR" altLang="en-US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스피커포함</a:t>
                      </a:r>
                      <a:r>
                        <a:rPr lang="en-US" altLang="ko-KR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)</a:t>
                      </a:r>
                      <a:r>
                        <a:rPr lang="ko-KR" altLang="en-US" sz="16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모듈</a:t>
                      </a:r>
                    </a:p>
                  </p:txBody>
                </p:sp>
              </p:grpSp>
            </p:grpSp>
            <p:sp>
              <p:nvSpPr>
                <p:cNvPr id="86" name="TextBox 85">
                  <a:extLst>
                    <a:ext uri="{FF2B5EF4-FFF2-40B4-BE49-F238E27FC236}">
                      <a16:creationId xmlns="" xmlns:a16="http://schemas.microsoft.com/office/drawing/2014/main" id="{36A3B210-BF67-4DAA-8B0E-958FEA5C470E}"/>
                    </a:ext>
                  </a:extLst>
                </p:cNvPr>
                <p:cNvSpPr txBox="1"/>
                <p:nvPr/>
              </p:nvSpPr>
              <p:spPr>
                <a:xfrm>
                  <a:off x="2281013" y="1539854"/>
                  <a:ext cx="230378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Client</a:t>
                  </a:r>
                  <a:endParaRPr lang="ko-KR" altLang="en-US" sz="2000">
                    <a:latin typeface="210 맨발의청춘 L" panose="02020603020101020101" pitchFamily="18" charset="-127"/>
                    <a:ea typeface="210 맨발의청춘 L" panose="02020603020101020101" pitchFamily="18" charset="-127"/>
                  </a:endParaRPr>
                </a:p>
              </p:txBody>
            </p:sp>
          </p:grp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2FEDFD1E-67E5-492F-9923-3CDA4E9A9E08}"/>
                  </a:ext>
                </a:extLst>
              </p:cNvPr>
              <p:cNvSpPr/>
              <p:nvPr/>
            </p:nvSpPr>
            <p:spPr>
              <a:xfrm>
                <a:off x="1029219" y="5295675"/>
                <a:ext cx="1504172" cy="135487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="" xmlns:a16="http://schemas.microsoft.com/office/drawing/2014/main" id="{D3F6776E-E186-4C47-B5E5-C836639E8A72}"/>
                  </a:ext>
                </a:extLst>
              </p:cNvPr>
              <p:cNvSpPr/>
              <p:nvPr/>
            </p:nvSpPr>
            <p:spPr>
              <a:xfrm>
                <a:off x="2689234" y="5279896"/>
                <a:ext cx="1504172" cy="135487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A2ECC98C-732D-41CF-B6F8-7961A4A3DA09}"/>
                </a:ext>
              </a:extLst>
            </p:cNvPr>
            <p:cNvGrpSpPr/>
            <p:nvPr/>
          </p:nvGrpSpPr>
          <p:grpSpPr>
            <a:xfrm>
              <a:off x="4499459" y="1631670"/>
              <a:ext cx="6474114" cy="3500944"/>
              <a:chOff x="4499459" y="1631670"/>
              <a:chExt cx="6474114" cy="350094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="" xmlns:a16="http://schemas.microsoft.com/office/drawing/2014/main" id="{DDCE3C1F-75FC-42B5-AC9F-A1337D00DF10}"/>
                  </a:ext>
                </a:extLst>
              </p:cNvPr>
              <p:cNvGrpSpPr/>
              <p:nvPr/>
            </p:nvGrpSpPr>
            <p:grpSpPr>
              <a:xfrm>
                <a:off x="4499459" y="1631670"/>
                <a:ext cx="6474114" cy="3500944"/>
                <a:chOff x="4499459" y="1631670"/>
                <a:chExt cx="6474114" cy="3500944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="" xmlns:a16="http://schemas.microsoft.com/office/drawing/2014/main" id="{9E776B88-0DF7-4979-B90A-731D380CEE95}"/>
                    </a:ext>
                  </a:extLst>
                </p:cNvPr>
                <p:cNvGrpSpPr/>
                <p:nvPr/>
              </p:nvGrpSpPr>
              <p:grpSpPr>
                <a:xfrm>
                  <a:off x="4499459" y="1631670"/>
                  <a:ext cx="6474114" cy="3500944"/>
                  <a:chOff x="6821782" y="1541577"/>
                  <a:chExt cx="6474114" cy="3500944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="" xmlns:a16="http://schemas.microsoft.com/office/drawing/2014/main" id="{79613091-A7A5-4EA5-AB4B-B62E45ADEBA1}"/>
                      </a:ext>
                    </a:extLst>
                  </p:cNvPr>
                  <p:cNvGrpSpPr/>
                  <p:nvPr/>
                </p:nvGrpSpPr>
                <p:grpSpPr>
                  <a:xfrm>
                    <a:off x="6821782" y="1969003"/>
                    <a:ext cx="6474114" cy="3073518"/>
                    <a:chOff x="9542129" y="820620"/>
                    <a:chExt cx="4073617" cy="1861273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="" xmlns:a16="http://schemas.microsoft.com/office/drawing/2014/main" id="{ED7A3F4A-5A25-460A-9975-83F1E86FF8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42129" y="820620"/>
                      <a:ext cx="3023164" cy="1861273"/>
                      <a:chOff x="9473927" y="652107"/>
                      <a:chExt cx="3023164" cy="1861273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="" xmlns:a16="http://schemas.microsoft.com/office/drawing/2014/main" id="{A6BE8AF6-6949-4E76-B567-893DC79EE2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473927" y="909370"/>
                        <a:ext cx="3023164" cy="1518482"/>
                      </a:xfrm>
                      <a:prstGeom prst="rect">
                        <a:avLst/>
                      </a:prstGeom>
                      <a:noFill/>
                    </p:spPr>
                  </p:pic>
                  <p:sp>
                    <p:nvSpPr>
                      <p:cNvPr id="61" name="사각형: 둥근 모서리 60">
                        <a:extLst>
                          <a:ext uri="{FF2B5EF4-FFF2-40B4-BE49-F238E27FC236}">
                            <a16:creationId xmlns="" xmlns:a16="http://schemas.microsoft.com/office/drawing/2014/main" id="{7FDFBE58-05D2-483C-8AA7-0EF335F376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76719" y="652107"/>
                        <a:ext cx="1453029" cy="1861273"/>
                      </a:xfrm>
                      <a:prstGeom prst="round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64" name="TextBox 63">
                      <a:extLst>
                        <a:ext uri="{FF2B5EF4-FFF2-40B4-BE49-F238E27FC236}">
                          <a16:creationId xmlns="" xmlns:a16="http://schemas.microsoft.com/office/drawing/2014/main" id="{2F9FD85C-5C69-4940-BFD9-DB56732A7C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92583" y="881154"/>
                      <a:ext cx="302316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40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Application</a:t>
                      </a:r>
                      <a:endParaRPr lang="ko-KR" altLang="en-US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p:txBody>
                </p:sp>
              </p:grpSp>
              <p:sp>
                <p:nvSpPr>
                  <p:cNvPr id="109" name="TextBox 108">
                    <a:extLst>
                      <a:ext uri="{FF2B5EF4-FFF2-40B4-BE49-F238E27FC236}">
                        <a16:creationId xmlns="" xmlns:a16="http://schemas.microsoft.com/office/drawing/2014/main" id="{D05A4F74-78F2-4409-981C-026C9062601C}"/>
                      </a:ext>
                    </a:extLst>
                  </p:cNvPr>
                  <p:cNvSpPr txBox="1"/>
                  <p:nvPr/>
                </p:nvSpPr>
                <p:spPr>
                  <a:xfrm>
                    <a:off x="8589789" y="1541577"/>
                    <a:ext cx="230378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Server</a:t>
                    </a:r>
                    <a:endParaRPr lang="ko-KR" altLang="en-US" sz="20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endParaRPr>
                  </a:p>
                </p:txBody>
              </p:sp>
            </p:grpSp>
            <p:grpSp>
              <p:nvGrpSpPr>
                <p:cNvPr id="9" name="그룹 8">
                  <a:extLst>
                    <a:ext uri="{FF2B5EF4-FFF2-40B4-BE49-F238E27FC236}">
                      <a16:creationId xmlns="" xmlns:a16="http://schemas.microsoft.com/office/drawing/2014/main" id="{7F02FDA6-9C54-4903-935F-6BF1EB358815}"/>
                    </a:ext>
                  </a:extLst>
                </p:cNvPr>
                <p:cNvGrpSpPr/>
                <p:nvPr/>
              </p:nvGrpSpPr>
              <p:grpSpPr>
                <a:xfrm>
                  <a:off x="6301300" y="2893958"/>
                  <a:ext cx="1003469" cy="1337011"/>
                  <a:chOff x="6298423" y="3469942"/>
                  <a:chExt cx="1003469" cy="1337011"/>
                </a:xfrm>
              </p:grpSpPr>
              <p:pic>
                <p:nvPicPr>
                  <p:cNvPr id="67" name="Picture 6" descr="C:\Users\yoo\AppData\Local\Microsoft\Windows\Temporary Internet Files\Content.IE5\ELTBIZ8P\computer-icons[1].png">
                    <a:extLst>
                      <a:ext uri="{FF2B5EF4-FFF2-40B4-BE49-F238E27FC236}">
                        <a16:creationId xmlns="" xmlns:a16="http://schemas.microsoft.com/office/drawing/2014/main" id="{722B757F-4C1D-485A-AD0F-B5EC67B302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3853" r="70534" b="32293"/>
                  <a:stretch/>
                </p:blipFill>
                <p:spPr bwMode="auto">
                  <a:xfrm>
                    <a:off x="6298423" y="3654049"/>
                    <a:ext cx="1003469" cy="1152904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9" name="TextBox 68">
                    <a:extLst>
                      <a:ext uri="{FF2B5EF4-FFF2-40B4-BE49-F238E27FC236}">
                        <a16:creationId xmlns="" xmlns:a16="http://schemas.microsoft.com/office/drawing/2014/main" id="{1ECA4F0C-7C75-4661-872D-A0BE2593431C}"/>
                      </a:ext>
                    </a:extLst>
                  </p:cNvPr>
                  <p:cNvSpPr txBox="1"/>
                  <p:nvPr/>
                </p:nvSpPr>
                <p:spPr>
                  <a:xfrm>
                    <a:off x="6568163" y="3469942"/>
                    <a:ext cx="5420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rPr>
                      <a:t>DB</a:t>
                    </a:r>
                    <a:endParaRPr lang="ko-KR" altLang="en-US" sz="1400">
                      <a:latin typeface="210 맨발의청춘 L" panose="02020603020101020101" pitchFamily="18" charset="-127"/>
                      <a:ea typeface="210 맨발의청춘 L" panose="02020603020101020101" pitchFamily="18" charset="-127"/>
                    </a:endParaRPr>
                  </a:p>
                </p:txBody>
              </p:sp>
            </p:grpSp>
          </p:grpSp>
          <p:pic>
            <p:nvPicPr>
              <p:cNvPr id="42" name="그림 41">
                <a:extLst>
                  <a:ext uri="{FF2B5EF4-FFF2-40B4-BE49-F238E27FC236}">
                    <a16:creationId xmlns="" xmlns:a16="http://schemas.microsoft.com/office/drawing/2014/main" id="{132533AB-8349-46FC-9CEA-5B7218735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9972" y="2525744"/>
                <a:ext cx="423168" cy="646367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2B2D331A-68AD-46F9-A8E9-AEF2E06C35AB}"/>
                  </a:ext>
                </a:extLst>
              </p:cNvPr>
              <p:cNvSpPr txBox="1"/>
              <p:nvPr/>
            </p:nvSpPr>
            <p:spPr>
              <a:xfrm>
                <a:off x="4588662" y="2265681"/>
                <a:ext cx="9717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Bluetooth</a:t>
                </a:r>
                <a:endParaRPr lang="ko-KR" altLang="en-US" sz="1200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7C3A9B93-4829-4AA9-8809-54D286FD5A65}"/>
                </a:ext>
              </a:extLst>
            </p:cNvPr>
            <p:cNvGrpSpPr/>
            <p:nvPr/>
          </p:nvGrpSpPr>
          <p:grpSpPr>
            <a:xfrm>
              <a:off x="9226241" y="989833"/>
              <a:ext cx="2309268" cy="2013457"/>
              <a:chOff x="9226241" y="989833"/>
              <a:chExt cx="2309268" cy="2013457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="" xmlns:a16="http://schemas.microsoft.com/office/drawing/2014/main" id="{2040C021-ADEC-4492-A233-F78D3C156883}"/>
                  </a:ext>
                </a:extLst>
              </p:cNvPr>
              <p:cNvSpPr/>
              <p:nvPr/>
            </p:nvSpPr>
            <p:spPr>
              <a:xfrm>
                <a:off x="9226241" y="1320471"/>
                <a:ext cx="2309268" cy="168281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id="{4B9457B7-726B-48C3-8D71-9C261F01E592}"/>
                  </a:ext>
                </a:extLst>
              </p:cNvPr>
              <p:cNvSpPr txBox="1"/>
              <p:nvPr/>
            </p:nvSpPr>
            <p:spPr>
              <a:xfrm>
                <a:off x="10018320" y="989833"/>
                <a:ext cx="8258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DBMS</a:t>
                </a:r>
                <a:endParaRPr lang="ko-KR" altLang="en-US" sz="1600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0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8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" y="1986927"/>
            <a:ext cx="1146288" cy="19462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933" y="2053809"/>
            <a:ext cx="667798" cy="80135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46557" y="3084325"/>
            <a:ext cx="163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메시지 팝업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964" y="2137831"/>
            <a:ext cx="495040" cy="57990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23741" y="2651195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예</a:t>
            </a:r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선택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240" y="3971654"/>
            <a:ext cx="1637691" cy="173273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057285" y="5729531"/>
            <a:ext cx="320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분실</a:t>
            </a:r>
            <a:r>
              <a:rPr lang="en-US" altLang="ko-KR">
                <a:latin typeface="a시월구일1" panose="02020600000000000000" pitchFamily="18" charset="-127"/>
                <a:ea typeface="a시월구일1" panose="02020600000000000000" pitchFamily="18" charset="-127"/>
              </a:rPr>
              <a:t>DB</a:t>
            </a:r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에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분실 위치 정보저장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580" y="5453845"/>
            <a:ext cx="1048807" cy="8262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10313" y="5044253"/>
            <a:ext cx="30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분실한 위치 부근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도착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852" y="4474235"/>
            <a:ext cx="542094" cy="67960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66302" y="5561175"/>
            <a:ext cx="163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메시지 팝업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2191872" y="2949379"/>
            <a:ext cx="2764545" cy="10656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cxnSpLocks/>
          </p:cNvCxnSpPr>
          <p:nvPr/>
        </p:nvCxnSpPr>
        <p:spPr>
          <a:xfrm>
            <a:off x="8092296" y="2960037"/>
            <a:ext cx="1258915" cy="925891"/>
          </a:xfrm>
          <a:prstGeom prst="bentConnector3">
            <a:avLst>
              <a:gd name="adj1" fmla="val 97403"/>
            </a:avLst>
          </a:prstGeom>
          <a:ln w="76200">
            <a:solidFill>
              <a:schemeClr val="accent4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 flipV="1">
            <a:off x="5770727" y="4928837"/>
            <a:ext cx="2146347" cy="286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093586" y="1720844"/>
            <a:ext cx="163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OFF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170723"/>
            <a:ext cx="7706601" cy="461665"/>
            <a:chOff x="745042" y="1170723"/>
            <a:chExt cx="7706601" cy="461665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분실방지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930964DA-524F-4463-8885-CA82FC1579FA}"/>
              </a:ext>
            </a:extLst>
          </p:cNvPr>
          <p:cNvGrpSpPr/>
          <p:nvPr/>
        </p:nvGrpSpPr>
        <p:grpSpPr>
          <a:xfrm>
            <a:off x="5604822" y="2463400"/>
            <a:ext cx="4392668" cy="1192983"/>
            <a:chOff x="5249394" y="2842122"/>
            <a:chExt cx="4392668" cy="1192983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87FAC137-A439-4405-B176-E8A70B490DAE}"/>
                </a:ext>
              </a:extLst>
            </p:cNvPr>
            <p:cNvSpPr/>
            <p:nvPr/>
          </p:nvSpPr>
          <p:spPr>
            <a:xfrm>
              <a:off x="5249394" y="2842122"/>
              <a:ext cx="2130560" cy="119298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A85C6829-C552-48A4-A00B-407533856A47}"/>
                </a:ext>
              </a:extLst>
            </p:cNvPr>
            <p:cNvSpPr txBox="1"/>
            <p:nvPr/>
          </p:nvSpPr>
          <p:spPr>
            <a:xfrm>
              <a:off x="5427581" y="2916725"/>
              <a:ext cx="4100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블루투스 </a:t>
              </a:r>
              <a:r>
                <a:rPr lang="ko-KR" altLang="en-US" sz="1200" dirty="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연결이 끊겼습니다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7E381BBD-177E-4CD6-8F00-E3B77A390157}"/>
                </a:ext>
              </a:extLst>
            </p:cNvPr>
            <p:cNvSpPr txBox="1"/>
            <p:nvPr/>
          </p:nvSpPr>
          <p:spPr>
            <a:xfrm>
              <a:off x="5542010" y="3311554"/>
              <a:ext cx="41000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우산을 분실 하셨습니까</a:t>
              </a:r>
              <a:r>
                <a:rPr lang="en-US" altLang="ko-KR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rPr>
                <a:t>?</a:t>
              </a:r>
              <a:endParaRPr lang="ko-KR" altLang="en-US" sz="1100">
                <a:solidFill>
                  <a:schemeClr val="bg1"/>
                </a:solidFill>
                <a:latin typeface="a가시고기L" panose="02020600000000000000" pitchFamily="18" charset="-127"/>
                <a:ea typeface="a가시고기L" panose="02020600000000000000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17F5E3B8-0C7C-4498-88CF-55A3DE5ED0AE}"/>
                </a:ext>
              </a:extLst>
            </p:cNvPr>
            <p:cNvSpPr/>
            <p:nvPr/>
          </p:nvSpPr>
          <p:spPr>
            <a:xfrm>
              <a:off x="5296193" y="3726001"/>
              <a:ext cx="975566" cy="2672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E65257A9-E02C-46B4-B3BD-9482A00897F3}"/>
                </a:ext>
              </a:extLst>
            </p:cNvPr>
            <p:cNvSpPr/>
            <p:nvPr/>
          </p:nvSpPr>
          <p:spPr>
            <a:xfrm>
              <a:off x="6347959" y="3727530"/>
              <a:ext cx="975566" cy="2672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92B0454F-98FE-4DAF-B3EE-CF44B4BCE5A3}"/>
                </a:ext>
              </a:extLst>
            </p:cNvPr>
            <p:cNvSpPr txBox="1"/>
            <p:nvPr/>
          </p:nvSpPr>
          <p:spPr>
            <a:xfrm>
              <a:off x="5622393" y="3707388"/>
              <a:ext cx="316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+mj-lt"/>
                  <a:ea typeface="a가시고기L" panose="02020600000000000000" pitchFamily="18" charset="-127"/>
                </a:rPr>
                <a:t>예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C30AB439-5EE3-49C1-9650-D315D0721215}"/>
                </a:ext>
              </a:extLst>
            </p:cNvPr>
            <p:cNvSpPr txBox="1"/>
            <p:nvPr/>
          </p:nvSpPr>
          <p:spPr>
            <a:xfrm>
              <a:off x="6546581" y="3708786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+mj-lt"/>
                  <a:ea typeface="a가시고기L" panose="02020600000000000000" pitchFamily="18" charset="-127"/>
                </a:rPr>
                <a:t>아니오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00D80C8E-AEFD-4563-B30C-42D896DDB612}"/>
              </a:ext>
            </a:extLst>
          </p:cNvPr>
          <p:cNvSpPr/>
          <p:nvPr/>
        </p:nvSpPr>
        <p:spPr>
          <a:xfrm>
            <a:off x="2435248" y="4625682"/>
            <a:ext cx="2521169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래픽 56" descr="정보">
            <a:extLst>
              <a:ext uri="{FF2B5EF4-FFF2-40B4-BE49-F238E27FC236}">
                <a16:creationId xmlns="" xmlns:a16="http://schemas.microsoft.com/office/drawing/2014/main" id="{255170C5-83A1-41C0-83E6-AC1120BE1E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9400" y="4904916"/>
            <a:ext cx="250106" cy="25010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A816FA2-A792-49ED-9F5B-F397A964BB51}"/>
              </a:ext>
            </a:extLst>
          </p:cNvPr>
          <p:cNvSpPr txBox="1"/>
          <p:nvPr/>
        </p:nvSpPr>
        <p:spPr>
          <a:xfrm>
            <a:off x="2838519" y="4822511"/>
            <a:ext cx="3941057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</a:rPr>
              <a:t>주의하세요</a:t>
            </a:r>
            <a:endParaRPr lang="en-US" altLang="ko-KR" sz="1050">
              <a:solidFill>
                <a:schemeClr val="bg1"/>
              </a:solidFill>
            </a:endParaRPr>
          </a:p>
          <a:p>
            <a:endParaRPr lang="en-US" altLang="ko-KR" sz="400">
              <a:solidFill>
                <a:schemeClr val="bg1"/>
              </a:solidFill>
            </a:endParaRPr>
          </a:p>
          <a:p>
            <a:r>
              <a:rPr lang="ko-KR" altLang="en-US" sz="1050">
                <a:solidFill>
                  <a:schemeClr val="bg1"/>
                </a:solidFill>
              </a:rPr>
              <a:t>우산을 분실했었던 곳 입니다</a:t>
            </a:r>
            <a:r>
              <a:rPr lang="en-US" altLang="ko-KR" sz="1050">
                <a:solidFill>
                  <a:schemeClr val="bg1"/>
                </a:solidFill>
              </a:rPr>
              <a:t>.</a:t>
            </a:r>
            <a:endParaRPr lang="ko-KR" altLang="en-US" sz="1050">
              <a:solidFill>
                <a:schemeClr val="bg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3DE37159-48F3-46F3-BC47-0AED10C89BA7}"/>
              </a:ext>
            </a:extLst>
          </p:cNvPr>
          <p:cNvGrpSpPr/>
          <p:nvPr/>
        </p:nvGrpSpPr>
        <p:grpSpPr>
          <a:xfrm>
            <a:off x="4696845" y="4723420"/>
            <a:ext cx="171865" cy="173855"/>
            <a:chOff x="3292788" y="3247452"/>
            <a:chExt cx="171865" cy="173855"/>
          </a:xfrm>
        </p:grpSpPr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17E80ACF-965D-48F0-8AE7-3C694A5E45AA}"/>
                </a:ext>
              </a:extLst>
            </p:cNvPr>
            <p:cNvCxnSpPr/>
            <p:nvPr/>
          </p:nvCxnSpPr>
          <p:spPr>
            <a:xfrm>
              <a:off x="3313651" y="3247452"/>
              <a:ext cx="151002" cy="1738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8DB491A6-AE94-4DBA-812D-06637712BC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788" y="3247454"/>
              <a:ext cx="171865" cy="1678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970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83923" y="2399190"/>
            <a:ext cx="2790545" cy="2714608"/>
            <a:chOff x="595937" y="1428996"/>
            <a:chExt cx="2036272" cy="20362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937" y="1428996"/>
              <a:ext cx="2036272" cy="203627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143" y="1970202"/>
              <a:ext cx="587859" cy="58785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728302" y="2531286"/>
            <a:ext cx="653354" cy="1178799"/>
            <a:chOff x="3602026" y="1837585"/>
            <a:chExt cx="598499" cy="107829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2026" y="2208119"/>
              <a:ext cx="470876" cy="70775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602026" y="1837585"/>
              <a:ext cx="59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ON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040154" y="2399190"/>
            <a:ext cx="2710825" cy="2623561"/>
            <a:chOff x="5403475" y="1699387"/>
            <a:chExt cx="2840413" cy="281664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3475" y="1699387"/>
              <a:ext cx="2840413" cy="2816644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6738417" y="3250727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742024" y="3569431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741372" y="3407781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737769" y="3907413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737769" y="3735899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007933">
              <a:off x="5877126" y="3243732"/>
              <a:ext cx="682073" cy="72572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754940">
              <a:off x="7147555" y="3206084"/>
              <a:ext cx="506295" cy="538698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5378507" y="4030859"/>
            <a:ext cx="133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전화 감지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4533048" y="3926475"/>
            <a:ext cx="3017929" cy="993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291746"/>
            <a:ext cx="7706601" cy="461665"/>
            <a:chOff x="745042" y="1170723"/>
            <a:chExt cx="7706601" cy="461665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전화감지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</p:spTree>
    <p:extLst>
      <p:ext uri="{BB962C8B-B14F-4D97-AF65-F5344CB8AC3E}">
        <p14:creationId xmlns:p14="http://schemas.microsoft.com/office/powerpoint/2010/main" val="61528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4" y="3355782"/>
            <a:ext cx="30861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3132" y="3989205"/>
            <a:ext cx="223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매 시간마다 일주일 날씨정보 저장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71640" y="1644148"/>
            <a:ext cx="1246592" cy="1816894"/>
            <a:chOff x="5386523" y="2196732"/>
            <a:chExt cx="1246592" cy="18168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864" y="3417521"/>
              <a:ext cx="354251" cy="57467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305" y="2196732"/>
              <a:ext cx="629860" cy="179546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6523" y="3410588"/>
              <a:ext cx="352425" cy="60303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8502485" y="3525336"/>
            <a:ext cx="223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강수확률 음성 알림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38579" y="3525336"/>
            <a:ext cx="243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스마트 우산을 흔들면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397" y="4017293"/>
            <a:ext cx="1446557" cy="2456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013441">
            <a:off x="3945389" y="4801419"/>
            <a:ext cx="265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강수확률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70%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이상일 때 메시지 팝업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576561" y="2713657"/>
            <a:ext cx="1644918" cy="86385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295" y="1903723"/>
            <a:ext cx="1678145" cy="1557319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6388920" y="2642810"/>
            <a:ext cx="2222003" cy="10656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3576561" y="4200538"/>
            <a:ext cx="3681160" cy="1120261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291746"/>
            <a:ext cx="2057936" cy="461665"/>
            <a:chOff x="745042" y="1170723"/>
            <a:chExt cx="7706601" cy="461665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날씨정보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569692" y="1919085"/>
            <a:ext cx="742451" cy="1228948"/>
            <a:chOff x="3655050" y="1864323"/>
            <a:chExt cx="784963" cy="1332743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5050" y="1864323"/>
              <a:ext cx="784963" cy="1332743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3800521" y="1943667"/>
              <a:ext cx="627919" cy="1045156"/>
              <a:chOff x="3602026" y="1837585"/>
              <a:chExt cx="598499" cy="107829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02026" y="2208119"/>
                <a:ext cx="470876" cy="707758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3602026" y="1837585"/>
                <a:ext cx="59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008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682" y="2880771"/>
            <a:ext cx="1873696" cy="168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490244" y="2899071"/>
            <a:ext cx="1146288" cy="1946216"/>
            <a:chOff x="1280948" y="2448199"/>
            <a:chExt cx="1146288" cy="194621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0948" y="2448199"/>
              <a:ext cx="1146288" cy="1946216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1601154" y="2752491"/>
              <a:ext cx="598499" cy="1078292"/>
              <a:chOff x="3602026" y="1837585"/>
              <a:chExt cx="598499" cy="107829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2026" y="2208119"/>
                <a:ext cx="470876" cy="707758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3602026" y="1837585"/>
                <a:ext cx="59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ON</a:t>
                </a: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4409779" y="4610509"/>
            <a:ext cx="130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조도센서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07991" y="3572695"/>
            <a:ext cx="255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일정수치 이하면 점등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3601" y="6195092"/>
            <a:ext cx="274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일정수치 이상이면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소등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850" y="1481329"/>
            <a:ext cx="2071797" cy="204869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881650" y="4034922"/>
            <a:ext cx="2147997" cy="2074445"/>
            <a:chOff x="7475258" y="4034922"/>
            <a:chExt cx="2147997" cy="207444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1458" y="4060676"/>
              <a:ext cx="2071797" cy="204869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588769" y="5298182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475258" y="4724622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742392" y="4034922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983474" y="4131456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19306" y="4724622"/>
              <a:ext cx="396083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091697" y="5368665"/>
              <a:ext cx="523692" cy="4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화살표 연결선 27"/>
          <p:cNvCxnSpPr/>
          <p:nvPr/>
        </p:nvCxnSpPr>
        <p:spPr>
          <a:xfrm flipV="1">
            <a:off x="2694987" y="3794432"/>
            <a:ext cx="1383917" cy="11741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6124973" y="2708837"/>
            <a:ext cx="1644918" cy="86385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152883" y="4034922"/>
            <a:ext cx="1460528" cy="983531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745042" y="1291746"/>
            <a:ext cx="7706601" cy="461665"/>
            <a:chOff x="745042" y="1170723"/>
            <a:chExt cx="7706601" cy="461665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LED</a:t>
              </a:r>
              <a:r>
                <a:rPr lang="ko-KR" altLang="en-US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점등</a:t>
              </a:r>
              <a:endParaRPr lang="en-US" altLang="ko-KR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59420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</p:spTree>
    <p:extLst>
      <p:ext uri="{BB962C8B-B14F-4D97-AF65-F5344CB8AC3E}">
        <p14:creationId xmlns:p14="http://schemas.microsoft.com/office/powerpoint/2010/main" val="36086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17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D54D6850-9C11-455C-BB8C-54F1959CE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63" y="2134536"/>
            <a:ext cx="11146000" cy="45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1463" y="629660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17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92A5807-66DD-49C4-B6A9-4D15F00B3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A8DCC92-D140-4922-8F4A-F3BA520BFA1A}"/>
              </a:ext>
            </a:extLst>
          </p:cNvPr>
          <p:cNvGrpSpPr/>
          <p:nvPr/>
        </p:nvGrpSpPr>
        <p:grpSpPr>
          <a:xfrm>
            <a:off x="298087" y="2453629"/>
            <a:ext cx="8619209" cy="2795357"/>
            <a:chOff x="422377" y="2453629"/>
            <a:chExt cx="8619209" cy="2795357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AFD30240-70C9-451B-BDCD-1C5D6AF5E31C}"/>
                </a:ext>
              </a:extLst>
            </p:cNvPr>
            <p:cNvSpPr txBox="1"/>
            <p:nvPr/>
          </p:nvSpPr>
          <p:spPr>
            <a:xfrm>
              <a:off x="422377" y="4261994"/>
              <a:ext cx="31385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아두이노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통합개발환경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IDE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7142FE07-5791-4E3C-8880-12BEE173356A}"/>
                </a:ext>
              </a:extLst>
            </p:cNvPr>
            <p:cNvSpPr txBox="1"/>
            <p:nvPr/>
          </p:nvSpPr>
          <p:spPr>
            <a:xfrm>
              <a:off x="3199879" y="4294879"/>
              <a:ext cx="30642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데이터베이스 구축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SQLite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8" name="그림 1" descr="C:/Users/Ungkun/AppData/Roaming/PolarisOffice/ETemp/11200_7459632/fImage1600428731561.png">
              <a:extLst>
                <a:ext uri="{FF2B5EF4-FFF2-40B4-BE49-F238E27FC236}">
                  <a16:creationId xmlns="" xmlns:a16="http://schemas.microsoft.com/office/drawing/2014/main" id="{7029DDD9-470C-460D-BCBA-007FA6D05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084" y="2480176"/>
              <a:ext cx="2450695" cy="1710823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142FE07-5791-4E3C-8880-12BEE173356A}"/>
                </a:ext>
              </a:extLst>
            </p:cNvPr>
            <p:cNvSpPr txBox="1"/>
            <p:nvPr/>
          </p:nvSpPr>
          <p:spPr>
            <a:xfrm>
              <a:off x="5977381" y="4261995"/>
              <a:ext cx="30642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어플리케이션 구축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Android Studio</a:t>
              </a:r>
            </a:p>
          </p:txBody>
        </p:sp>
        <p:pic>
          <p:nvPicPr>
            <p:cNvPr id="23" name="Picture 3" descr="C:\Users\my\Desktop\ied.png">
              <a:extLst>
                <a:ext uri="{FF2B5EF4-FFF2-40B4-BE49-F238E27FC236}">
                  <a16:creationId xmlns="" xmlns:a16="http://schemas.microsoft.com/office/drawing/2014/main" id="{E7AD5F2B-2A8E-41BB-BF98-5BAB66787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46" y="2489950"/>
              <a:ext cx="2453652" cy="1710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0CB0E53E-1090-4E90-8965-B1EAA9F2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1643" y="2453629"/>
              <a:ext cx="2450695" cy="176276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3B4FCF2-8497-41E8-B4E4-EBE57E989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20" y="2508364"/>
            <a:ext cx="1291237" cy="17627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D371F8C-C62E-4B44-85D7-C9DDC4C26611}"/>
              </a:ext>
            </a:extLst>
          </p:cNvPr>
          <p:cNvSpPr txBox="1"/>
          <p:nvPr/>
        </p:nvSpPr>
        <p:spPr>
          <a:xfrm>
            <a:off x="8561221" y="4261994"/>
            <a:ext cx="3475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근거리 무선 기술 표준</a:t>
            </a:r>
            <a:endParaRPr lang="en-US" altLang="ko-KR" sz="28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Bluetooth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7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91463" y="631049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994F91-5035-4BD9-B5F5-3D055CF9F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A032F5D-C1A6-4A46-A763-4DF07DC2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66" y="1650855"/>
            <a:ext cx="3066075" cy="3193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1D10305-AA5A-410D-8FD9-58DE3FCBECA6}"/>
              </a:ext>
            </a:extLst>
          </p:cNvPr>
          <p:cNvSpPr txBox="1"/>
          <p:nvPr/>
        </p:nvSpPr>
        <p:spPr>
          <a:xfrm>
            <a:off x="2277725" y="4930383"/>
            <a:ext cx="3018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오렌지보드 </a:t>
            </a:r>
            <a:r>
              <a:rPr lang="en-US" altLang="ko-KR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BLE</a:t>
            </a:r>
            <a:endParaRPr lang="ko-KR" altLang="en-US" sz="240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6B467EA-7A96-493A-9BA2-4AAFFA0BA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33" y="1650855"/>
            <a:ext cx="3944334" cy="3929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BB045AA-8707-452C-B148-A19B7068E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667" y="1652488"/>
            <a:ext cx="2882246" cy="26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91463" y="631049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994F91-5035-4BD9-B5F5-3D055CF9F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pic>
        <p:nvPicPr>
          <p:cNvPr id="12" name="Picture 2" descr="C:\Users\Owner\Desktop\제나노ㅇㅇ음.jpg">
            <a:extLst>
              <a:ext uri="{FF2B5EF4-FFF2-40B4-BE49-F238E27FC236}">
                <a16:creationId xmlns="" xmlns:a16="http://schemas.microsoft.com/office/drawing/2014/main" id="{2F353DCB-5B06-4257-9636-0B720361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54" y="1592377"/>
            <a:ext cx="2363834" cy="20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549548" y="3615415"/>
            <a:ext cx="31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NEO-6M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42380" y="3982913"/>
            <a:ext cx="360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값을 받음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111801" y="3646424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자이로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센서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GY-50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081193" y="4029536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움직임과 기울기 감지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87" y="4595655"/>
            <a:ext cx="2123957" cy="191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8295794" y="5201954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광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조도 센서 모듈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9006008" y="5551747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빛의 정도를 파악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8" y="4751350"/>
            <a:ext cx="2355873" cy="158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2474398" y="5232631"/>
            <a:ext cx="383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RGB 3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색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네오픽셀 스트립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2669611" y="5604548"/>
            <a:ext cx="383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제어신호에 맞추어 색을 조절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Picture 3" descr="C:\Users\Owner\Desktop\블루투스.jpg">
            <a:extLst>
              <a:ext uri="{FF2B5EF4-FFF2-40B4-BE49-F238E27FC236}">
                <a16:creationId xmlns="" xmlns:a16="http://schemas.microsoft.com/office/drawing/2014/main" id="{57A3DDE5-0CE8-48C6-BC57-C744829C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775" y="1592377"/>
            <a:ext cx="2447677" cy="196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6D175B98-E495-49AB-B5E2-2663BA77DF56}"/>
              </a:ext>
            </a:extLst>
          </p:cNvPr>
          <p:cNvSpPr txBox="1"/>
          <p:nvPr/>
        </p:nvSpPr>
        <p:spPr>
          <a:xfrm>
            <a:off x="3489081" y="3610772"/>
            <a:ext cx="564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BlueTooth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HM-10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2124751-11FB-486C-AFAB-ABCE8AE31D3E}"/>
              </a:ext>
            </a:extLst>
          </p:cNvPr>
          <p:cNvSpPr txBox="1"/>
          <p:nvPr/>
        </p:nvSpPr>
        <p:spPr>
          <a:xfrm>
            <a:off x="4436760" y="4010872"/>
            <a:ext cx="360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값을 전송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01" y="1582590"/>
            <a:ext cx="2447677" cy="203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90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5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8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91463" y="631049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6994F91-5035-4BD9-B5F5-3D055CF9F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038408" y="1574681"/>
            <a:ext cx="31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완료한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092370" y="2772391"/>
            <a:ext cx="31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할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038408" y="3945072"/>
            <a:ext cx="31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제외할 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235779" y="2007051"/>
            <a:ext cx="805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조도센서 작동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날씨확인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점등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레이아웃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287388" y="3217814"/>
            <a:ext cx="785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연결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RING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감지 시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순차적으로 점등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261932" y="4293846"/>
            <a:ext cx="3138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예정없음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178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4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39035" y="505666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 분담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33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07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211495"/>
              </p:ext>
            </p:extLst>
          </p:nvPr>
        </p:nvGraphicFramePr>
        <p:xfrm>
          <a:off x="882871" y="1575970"/>
          <a:ext cx="10746420" cy="45686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0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429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866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866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073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장효익</a:t>
                      </a: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김태웅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송민지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2400" baseline="0" dirty="0">
                          <a:latin typeface="배달의민족 주아" charset="-127"/>
                          <a:ea typeface="배달의민족 주아" charset="-127"/>
                        </a:rPr>
                        <a:t>Android Studio </a:t>
                      </a:r>
                      <a:r>
                        <a:rPr lang="ko-KR" altLang="en-US" sz="24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사용법</a:t>
                      </a:r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부품조사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LED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중력센서 사용법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블루투스 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연동방법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구조설계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구조설계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분실방지 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날씨정보 받아오기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분실방지시스템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날씨 알림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291558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23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341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4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70355" y="505666"/>
            <a:ext cx="501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수행 일정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" y="90168"/>
            <a:ext cx="918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79022" y="2086182"/>
          <a:ext cx="11224260" cy="32004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16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087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8292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10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111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11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51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0912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2113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1713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11126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713128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4226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항목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추진사항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9708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보완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시험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9708">
                <a:tc vMerge="1">
                  <a:txBody>
                    <a:bodyPr/>
                    <a:lstStyle/>
                    <a:p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보완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문서화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졸업작품 논문 작성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산업기술대전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산업기술대전 참가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6745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D4672A8-30BE-4127-8AAD-187897747462}"/>
              </a:ext>
            </a:extLst>
          </p:cNvPr>
          <p:cNvSpPr txBox="1"/>
          <p:nvPr/>
        </p:nvSpPr>
        <p:spPr>
          <a:xfrm>
            <a:off x="2380130" y="5583686"/>
            <a:ext cx="8145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예정 일정일 뿐 실제 수행일정과는 다소 차이가 있을 수 있습니다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4085318-3FA7-430A-AFF5-04923DB0D4F5}"/>
              </a:ext>
            </a:extLst>
          </p:cNvPr>
          <p:cNvSpPr/>
          <p:nvPr/>
        </p:nvSpPr>
        <p:spPr>
          <a:xfrm>
            <a:off x="2220622" y="5749057"/>
            <a:ext cx="112143" cy="11231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70355" y="505666"/>
            <a:ext cx="5630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필요기술 및 참고문헌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" y="90168"/>
            <a:ext cx="918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9885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585590" y="2306305"/>
            <a:ext cx="11577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오렌지보드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    </a:t>
            </a:r>
            <a:r>
              <a:rPr lang="en-US" altLang="ko-KR" sz="2800" u="sng" dirty="0">
                <a:ea typeface="배달의민족 주아" panose="02020603020101020101" pitchFamily="18" charset="-127"/>
                <a:hlinkClick r:id="rId3"/>
              </a:rPr>
              <a:t>http://developer.yahoo.com/flash/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3C9E0D8E-A518-47C2-A9DF-3C985B41A7E1}"/>
              </a:ext>
            </a:extLst>
          </p:cNvPr>
          <p:cNvSpPr/>
          <p:nvPr/>
        </p:nvSpPr>
        <p:spPr>
          <a:xfrm>
            <a:off x="3188446" y="2220970"/>
            <a:ext cx="6784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hlinkClick r:id="rId4"/>
              </a:rPr>
              <a:t>http://www.ntrexgo.com/archives/33059</a:t>
            </a:r>
            <a:r>
              <a:rPr lang="ko-KR" altLang="en-US" sz="2800" dirty="0"/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219FB5D-5002-43B4-9D3A-7DBAE5B296F2}"/>
              </a:ext>
            </a:extLst>
          </p:cNvPr>
          <p:cNvSpPr/>
          <p:nvPr/>
        </p:nvSpPr>
        <p:spPr>
          <a:xfrm>
            <a:off x="3197971" y="2672617"/>
            <a:ext cx="5543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hlinkClick r:id="rId5"/>
              </a:rPr>
              <a:t>http://www.eduino.kr/index.html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F48CD73-1B01-420F-894C-938BC512F851}"/>
              </a:ext>
            </a:extLst>
          </p:cNvPr>
          <p:cNvSpPr/>
          <p:nvPr/>
        </p:nvSpPr>
        <p:spPr>
          <a:xfrm>
            <a:off x="3217021" y="3114364"/>
            <a:ext cx="8472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hlinkClick r:id="rId6"/>
              </a:rPr>
              <a:t>https://developer.android.com/samples/index.html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566540" y="4363705"/>
            <a:ext cx="11577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상상을 스케치하다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Jpub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스케치로 시작하는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프로그래밍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Jpub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566540" y="1900951"/>
            <a:ext cx="1157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사이트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52615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72B8847-47D0-483C-83AA-CF6DF784F973}"/>
              </a:ext>
            </a:extLst>
          </p:cNvPr>
          <p:cNvSpPr/>
          <p:nvPr/>
        </p:nvSpPr>
        <p:spPr>
          <a:xfrm>
            <a:off x="2625112" y="1398079"/>
            <a:ext cx="7728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>
                <a:hlinkClick r:id="rId2"/>
              </a:rPr>
              <a:t>https://github.com/Kingsman-kpu</a:t>
            </a:r>
            <a:endParaRPr lang="en-US" altLang="ko-KR" sz="3600" b="1"/>
          </a:p>
        </p:txBody>
      </p:sp>
      <p:sp>
        <p:nvSpPr>
          <p:cNvPr id="17" name="TextBox 16"/>
          <p:cNvSpPr txBox="1"/>
          <p:nvPr/>
        </p:nvSpPr>
        <p:spPr>
          <a:xfrm>
            <a:off x="3870355" y="505666"/>
            <a:ext cx="2989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 ID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D30240-70C9-451B-BDCD-1C5D6AF5E31C}"/>
              </a:ext>
            </a:extLst>
          </p:cNvPr>
          <p:cNvSpPr txBox="1"/>
          <p:nvPr/>
        </p:nvSpPr>
        <p:spPr>
          <a:xfrm>
            <a:off x="1962250" y="2428379"/>
            <a:ext cx="11577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김태웅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 :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cmo_9405@naver.com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송민지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smj9509@naver.com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장효익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 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gydlr94@naver.com</a:t>
            </a:r>
          </a:p>
        </p:txBody>
      </p:sp>
    </p:spTree>
    <p:extLst>
      <p:ext uri="{BB962C8B-B14F-4D97-AF65-F5344CB8AC3E}">
        <p14:creationId xmlns:p14="http://schemas.microsoft.com/office/powerpoint/2010/main" val="1849957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336314" y="635635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28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2165" y="2808919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01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93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832" y="505666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지적 사항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1428" y="1364146"/>
            <a:ext cx="1342971" cy="659143"/>
            <a:chOff x="3519216" y="1829797"/>
            <a:chExt cx="1342971" cy="64633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519216" y="1897058"/>
              <a:ext cx="985520" cy="579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19904" y="1414458"/>
            <a:ext cx="5525649" cy="608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시나리오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/>
          <p:cNvCxnSpPr>
            <a:endCxn id="2" idx="2"/>
          </p:cNvCxnSpPr>
          <p:nvPr/>
        </p:nvCxnSpPr>
        <p:spPr>
          <a:xfrm>
            <a:off x="2666535" y="2023289"/>
            <a:ext cx="261619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76" y="2994974"/>
            <a:ext cx="2257425" cy="2314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787" y="3137105"/>
            <a:ext cx="681743" cy="7564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301" y="4311409"/>
            <a:ext cx="1039163" cy="972750"/>
          </a:xfrm>
          <a:prstGeom prst="rect">
            <a:avLst/>
          </a:prstGeom>
        </p:spPr>
      </p:pic>
      <p:cxnSp>
        <p:nvCxnSpPr>
          <p:cNvPr id="64" name="직선 화살표 연결선 63"/>
          <p:cNvCxnSpPr/>
          <p:nvPr/>
        </p:nvCxnSpPr>
        <p:spPr>
          <a:xfrm flipV="1">
            <a:off x="5083873" y="4077753"/>
            <a:ext cx="2764545" cy="10656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1949376" y="2198622"/>
            <a:ext cx="7706601" cy="461665"/>
            <a:chOff x="745042" y="1170723"/>
            <a:chExt cx="7706601" cy="461665"/>
          </a:xfrm>
        </p:grpSpPr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도서관 날씨 알림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7698" y="2680421"/>
            <a:ext cx="2419350" cy="20383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852230" y="4952882"/>
            <a:ext cx="378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시월구일1" panose="02020600000000000000" pitchFamily="18" charset="-127"/>
                <a:ea typeface="a시월구일1" panose="02020600000000000000" pitchFamily="18" charset="-127"/>
              </a:rPr>
              <a:t>24</a:t>
            </a:r>
            <a:r>
              <a:rPr lang="ko-KR" altLang="en-US" dirty="0" smtClean="0">
                <a:latin typeface="a시월구일1" panose="02020600000000000000" pitchFamily="18" charset="-127"/>
                <a:ea typeface="a시월구일1" panose="02020600000000000000" pitchFamily="18" charset="-127"/>
              </a:rPr>
              <a:t>시간 기준 하루에 한번만 알림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8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832" y="505666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지적 사항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1428" y="1364146"/>
            <a:ext cx="1342971" cy="659143"/>
            <a:chOff x="3519216" y="1829797"/>
            <a:chExt cx="1342971" cy="64633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519216" y="1897058"/>
              <a:ext cx="985520" cy="579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519904" y="1414458"/>
            <a:ext cx="5525649" cy="608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시나리오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/>
          <p:cNvCxnSpPr>
            <a:endCxn id="2" idx="2"/>
          </p:cNvCxnSpPr>
          <p:nvPr/>
        </p:nvCxnSpPr>
        <p:spPr>
          <a:xfrm>
            <a:off x="2666535" y="2023289"/>
            <a:ext cx="261619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161" y="4311409"/>
            <a:ext cx="1039163" cy="972750"/>
          </a:xfrm>
          <a:prstGeom prst="rect">
            <a:avLst/>
          </a:prstGeom>
        </p:spPr>
      </p:pic>
      <p:cxnSp>
        <p:nvCxnSpPr>
          <p:cNvPr id="64" name="직선 화살표 연결선 63"/>
          <p:cNvCxnSpPr/>
          <p:nvPr/>
        </p:nvCxnSpPr>
        <p:spPr>
          <a:xfrm flipV="1">
            <a:off x="4938733" y="4077753"/>
            <a:ext cx="2764545" cy="10656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1677351" y="2829332"/>
            <a:ext cx="2710825" cy="2623561"/>
            <a:chOff x="5403475" y="1699387"/>
            <a:chExt cx="2840413" cy="2816644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3475" y="1699387"/>
              <a:ext cx="2840413" cy="2816644"/>
            </a:xfrm>
            <a:prstGeom prst="rect">
              <a:avLst/>
            </a:prstGeom>
          </p:spPr>
        </p:pic>
        <p:sp>
          <p:nvSpPr>
            <p:cNvPr id="72" name="직사각형 71"/>
            <p:cNvSpPr/>
            <p:nvPr/>
          </p:nvSpPr>
          <p:spPr>
            <a:xfrm>
              <a:off x="6738417" y="3250727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742024" y="3569431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741372" y="3407781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737769" y="3907413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737769" y="3735899"/>
              <a:ext cx="148795" cy="11512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007933">
              <a:off x="5877126" y="3243732"/>
              <a:ext cx="682073" cy="725725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754940">
              <a:off x="7147555" y="3206084"/>
              <a:ext cx="506295" cy="538698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4897401" y="1680389"/>
            <a:ext cx="9255046" cy="4648647"/>
            <a:chOff x="4897401" y="1680389"/>
            <a:chExt cx="9255046" cy="4648647"/>
          </a:xfrm>
        </p:grpSpPr>
        <p:grpSp>
          <p:nvGrpSpPr>
            <p:cNvPr id="69" name="그룹 68"/>
            <p:cNvGrpSpPr/>
            <p:nvPr/>
          </p:nvGrpSpPr>
          <p:grpSpPr>
            <a:xfrm>
              <a:off x="4897401" y="1680389"/>
              <a:ext cx="9255046" cy="4648647"/>
              <a:chOff x="4897401" y="1680389"/>
              <a:chExt cx="9255046" cy="4648647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4897401" y="1680389"/>
                <a:ext cx="9255046" cy="4648647"/>
                <a:chOff x="1234886" y="1292084"/>
                <a:chExt cx="10586018" cy="531717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="" xmlns:a16="http://schemas.microsoft.com/office/drawing/2014/main" id="{9C318550-ACA0-471C-B080-0E0634402F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4886" y="1292084"/>
                  <a:ext cx="10586018" cy="5317171"/>
                </a:xfrm>
                <a:prstGeom prst="rect">
                  <a:avLst/>
                </a:prstGeom>
                <a:noFill/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id="{D0032D61-6215-479B-B5C4-7B2DBDC0AC77}"/>
                    </a:ext>
                  </a:extLst>
                </p:cNvPr>
                <p:cNvSpPr txBox="1"/>
                <p:nvPr/>
              </p:nvSpPr>
              <p:spPr>
                <a:xfrm>
                  <a:off x="5890229" y="1891687"/>
                  <a:ext cx="13076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>
                      <a:solidFill>
                        <a:schemeClr val="bg1"/>
                      </a:solidFill>
                      <a:latin typeface="a가시고기B" panose="02020600000000000000" pitchFamily="18" charset="-127"/>
                      <a:ea typeface="a가시고기B" panose="02020600000000000000" pitchFamily="18" charset="-127"/>
                    </a:rPr>
                    <a:t>도시 추가</a:t>
                  </a:r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="" xmlns:a16="http://schemas.microsoft.com/office/drawing/2014/main" id="{F528D1DF-EBCF-4614-8A9A-36CC93BC555D}"/>
                    </a:ext>
                  </a:extLst>
                </p:cNvPr>
                <p:cNvGrpSpPr/>
                <p:nvPr/>
              </p:nvGrpSpPr>
              <p:grpSpPr>
                <a:xfrm>
                  <a:off x="7250997" y="1954879"/>
                  <a:ext cx="205733" cy="184741"/>
                  <a:chOff x="5151312" y="2049808"/>
                  <a:chExt cx="205733" cy="184741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="" xmlns:a16="http://schemas.microsoft.com/office/drawing/2014/main" id="{AA27EA31-EE41-4BEA-9E99-9E2CBED83C24}"/>
                      </a:ext>
                    </a:extLst>
                  </p:cNvPr>
                  <p:cNvSpPr/>
                  <p:nvPr/>
                </p:nvSpPr>
                <p:spPr>
                  <a:xfrm>
                    <a:off x="5152103" y="2049808"/>
                    <a:ext cx="204942" cy="4571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="" xmlns:a16="http://schemas.microsoft.com/office/drawing/2014/main" id="{11FA99BC-4FD9-42FC-ABAF-068575F74401}"/>
                      </a:ext>
                    </a:extLst>
                  </p:cNvPr>
                  <p:cNvSpPr/>
                  <p:nvPr/>
                </p:nvSpPr>
                <p:spPr>
                  <a:xfrm>
                    <a:off x="5151312" y="2119317"/>
                    <a:ext cx="204942" cy="4571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="" xmlns:a16="http://schemas.microsoft.com/office/drawing/2014/main" id="{742187FD-5940-433B-B100-975916E3E70E}"/>
                      </a:ext>
                    </a:extLst>
                  </p:cNvPr>
                  <p:cNvSpPr/>
                  <p:nvPr/>
                </p:nvSpPr>
                <p:spPr>
                  <a:xfrm>
                    <a:off x="5152102" y="2188830"/>
                    <a:ext cx="204942" cy="45719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="" xmlns:a16="http://schemas.microsoft.com/office/drawing/2014/main" id="{FDDBF6B3-B7DF-4667-9D4A-15943E355399}"/>
                    </a:ext>
                  </a:extLst>
                </p:cNvPr>
                <p:cNvGrpSpPr/>
                <p:nvPr/>
              </p:nvGrpSpPr>
              <p:grpSpPr>
                <a:xfrm>
                  <a:off x="7321839" y="4048211"/>
                  <a:ext cx="214741" cy="892511"/>
                  <a:chOff x="5113334" y="3911498"/>
                  <a:chExt cx="707792" cy="892511"/>
                </a:xfrm>
              </p:grpSpPr>
              <p:pic>
                <p:nvPicPr>
                  <p:cNvPr id="27" name="그래픽 54" descr="일부 흐림">
                    <a:extLst>
                      <a:ext uri="{FF2B5EF4-FFF2-40B4-BE49-F238E27FC236}">
                        <a16:creationId xmlns="" xmlns:a16="http://schemas.microsoft.com/office/drawing/2014/main" id="{D7DC13C5-6A32-4966-91F6-FA87F3FF1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=""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13334" y="3911498"/>
                    <a:ext cx="568948" cy="568949"/>
                  </a:xfrm>
                  <a:prstGeom prst="rect">
                    <a:avLst/>
                  </a:prstGeom>
                </p:spPr>
              </p:pic>
              <p:grpSp>
                <p:nvGrpSpPr>
                  <p:cNvPr id="28" name="그룹 27">
                    <a:extLst>
                      <a:ext uri="{FF2B5EF4-FFF2-40B4-BE49-F238E27FC236}">
                        <a16:creationId xmlns="" xmlns:a16="http://schemas.microsoft.com/office/drawing/2014/main" id="{7EA7C22F-09A5-4B66-A1B4-5FF48568E7A2}"/>
                      </a:ext>
                    </a:extLst>
                  </p:cNvPr>
                  <p:cNvGrpSpPr/>
                  <p:nvPr/>
                </p:nvGrpSpPr>
                <p:grpSpPr>
                  <a:xfrm>
                    <a:off x="5252179" y="4551622"/>
                    <a:ext cx="568947" cy="252387"/>
                    <a:chOff x="5252178" y="4879710"/>
                    <a:chExt cx="568949" cy="252387"/>
                  </a:xfrm>
                </p:grpSpPr>
                <p:cxnSp>
                  <p:nvCxnSpPr>
                    <p:cNvPr id="29" name="직선 화살표 연결선 28">
                      <a:extLst>
                        <a:ext uri="{FF2B5EF4-FFF2-40B4-BE49-F238E27FC236}">
                          <a16:creationId xmlns="" xmlns:a16="http://schemas.microsoft.com/office/drawing/2014/main" id="{1D4959EF-5098-4FF0-9CDF-6628D87229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72498" y="4879710"/>
                      <a:ext cx="0" cy="213573"/>
                    </a:xfrm>
                    <a:prstGeom prst="straightConnector1">
                      <a:avLst/>
                    </a:prstGeom>
                    <a:ln w="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TextBox 29">
                      <a:extLst>
                        <a:ext uri="{FF2B5EF4-FFF2-40B4-BE49-F238E27FC236}">
                          <a16:creationId xmlns="" xmlns:a16="http://schemas.microsoft.com/office/drawing/2014/main" id="{F00080BE-0902-4E21-AF1F-3F18B59367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52178" y="4901265"/>
                      <a:ext cx="568949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>
                          <a:latin typeface="a가시고기L" panose="02020600000000000000" pitchFamily="18" charset="-127"/>
                          <a:ea typeface="a가시고기L" panose="02020600000000000000" pitchFamily="18" charset="-127"/>
                        </a:rPr>
                        <a:t>-</a:t>
                      </a:r>
                      <a:endParaRPr lang="ko-KR" altLang="en-US" sz="900">
                        <a:latin typeface="a가시고기L" panose="02020600000000000000" pitchFamily="18" charset="-127"/>
                        <a:ea typeface="a가시고기L" panose="02020600000000000000" pitchFamily="18" charset="-127"/>
                      </a:endParaRPr>
                    </a:p>
                  </p:txBody>
                </p:sp>
              </p:grpSp>
            </p:grpSp>
            <p:sp>
              <p:nvSpPr>
                <p:cNvPr id="31" name="TextBox 30">
                  <a:extLst>
                    <a:ext uri="{FF2B5EF4-FFF2-40B4-BE49-F238E27FC236}">
                      <a16:creationId xmlns="" xmlns:a16="http://schemas.microsoft.com/office/drawing/2014/main" id="{46000167-8961-4C5D-A9FD-5060B16424EE}"/>
                    </a:ext>
                  </a:extLst>
                </p:cNvPr>
                <p:cNvSpPr txBox="1"/>
                <p:nvPr/>
              </p:nvSpPr>
              <p:spPr>
                <a:xfrm>
                  <a:off x="7260829" y="5042696"/>
                  <a:ext cx="275747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>
                      <a:latin typeface="a가시고기L" panose="02020600000000000000" pitchFamily="18" charset="-127"/>
                      <a:ea typeface="a가시고기L" panose="02020600000000000000" pitchFamily="18" charset="-127"/>
                    </a:rPr>
                    <a:t>-4</a:t>
                  </a:r>
                  <a:endParaRPr lang="ko-KR" altLang="en-US" sz="2800">
                    <a:latin typeface="a가시고기L" panose="02020600000000000000" pitchFamily="18" charset="-127"/>
                    <a:ea typeface="a가시고기L" panose="02020600000000000000" pitchFamily="18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="" xmlns:a16="http://schemas.microsoft.com/office/drawing/2014/main" id="{853AB96C-C7B5-4719-8203-AA400BA40057}"/>
                    </a:ext>
                  </a:extLst>
                </p:cNvPr>
                <p:cNvSpPr/>
                <p:nvPr/>
              </p:nvSpPr>
              <p:spPr>
                <a:xfrm>
                  <a:off x="5047278" y="1852671"/>
                  <a:ext cx="2101349" cy="3790887"/>
                </a:xfrm>
                <a:prstGeom prst="rect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="" xmlns:a16="http://schemas.microsoft.com/office/drawing/2014/main" id="{77422D21-5441-40AF-B808-846BD1B8BB51}"/>
                    </a:ext>
                  </a:extLst>
                </p:cNvPr>
                <p:cNvCxnSpPr/>
                <p:nvPr/>
              </p:nvCxnSpPr>
              <p:spPr>
                <a:xfrm>
                  <a:off x="5048047" y="2226367"/>
                  <a:ext cx="2101349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="" xmlns:a16="http://schemas.microsoft.com/office/drawing/2014/main" id="{DDBFF0AD-284F-419C-B6BE-1CFE8D56323D}"/>
                    </a:ext>
                  </a:extLst>
                </p:cNvPr>
                <p:cNvCxnSpPr/>
                <p:nvPr/>
              </p:nvCxnSpPr>
              <p:spPr>
                <a:xfrm>
                  <a:off x="5045325" y="2634235"/>
                  <a:ext cx="2101349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="" xmlns:a16="http://schemas.microsoft.com/office/drawing/2014/main" id="{D6EBAC42-C267-42DB-8573-7481D0B3B474}"/>
                    </a:ext>
                  </a:extLst>
                </p:cNvPr>
                <p:cNvCxnSpPr/>
                <p:nvPr/>
              </p:nvCxnSpPr>
              <p:spPr>
                <a:xfrm>
                  <a:off x="5035795" y="3746713"/>
                  <a:ext cx="2101349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="" xmlns:a16="http://schemas.microsoft.com/office/drawing/2014/main" id="{CF19582B-F86D-40D3-A010-2B16CB0990B9}"/>
                    </a:ext>
                  </a:extLst>
                </p:cNvPr>
                <p:cNvCxnSpPr/>
                <p:nvPr/>
              </p:nvCxnSpPr>
              <p:spPr>
                <a:xfrm>
                  <a:off x="5037638" y="4154953"/>
                  <a:ext cx="2101349" cy="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="" xmlns:a16="http://schemas.microsoft.com/office/drawing/2014/main" id="{7BF07BD7-EF75-4151-9C37-F61570D08133}"/>
                    </a:ext>
                  </a:extLst>
                </p:cNvPr>
                <p:cNvSpPr txBox="1"/>
                <p:nvPr/>
              </p:nvSpPr>
              <p:spPr>
                <a:xfrm>
                  <a:off x="5121757" y="1878766"/>
                  <a:ext cx="10729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  <a:latin typeface="a가시고기L" panose="02020600000000000000" pitchFamily="18" charset="-127"/>
                      <a:ea typeface="a가시고기L" panose="02020600000000000000" pitchFamily="18" charset="-127"/>
                    </a:rPr>
                    <a:t>My Umbrella</a:t>
                  </a:r>
                  <a:endParaRPr lang="ko-KR" altLang="en-US" sz="1200" dirty="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endParaRPr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="" xmlns:a16="http://schemas.microsoft.com/office/drawing/2014/main" id="{9C958735-8679-43DF-8C17-646011243798}"/>
                    </a:ext>
                  </a:extLst>
                </p:cNvPr>
                <p:cNvGrpSpPr/>
                <p:nvPr/>
              </p:nvGrpSpPr>
              <p:grpSpPr>
                <a:xfrm>
                  <a:off x="6936833" y="1918292"/>
                  <a:ext cx="157316" cy="180719"/>
                  <a:chOff x="6930019" y="1880504"/>
                  <a:chExt cx="157316" cy="180719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="" xmlns:a16="http://schemas.microsoft.com/office/drawing/2014/main" id="{E8710667-94AB-43E3-96A5-9C5E73B0E781}"/>
                      </a:ext>
                    </a:extLst>
                  </p:cNvPr>
                  <p:cNvSpPr/>
                  <p:nvPr/>
                </p:nvSpPr>
                <p:spPr>
                  <a:xfrm rot="2848645">
                    <a:off x="6937090" y="1941162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직사각형 39">
                    <a:extLst>
                      <a:ext uri="{FF2B5EF4-FFF2-40B4-BE49-F238E27FC236}">
                        <a16:creationId xmlns="" xmlns:a16="http://schemas.microsoft.com/office/drawing/2014/main" id="{09F6CC53-A8DF-449F-A6E2-97E96DA64C03}"/>
                      </a:ext>
                    </a:extLst>
                  </p:cNvPr>
                  <p:cNvSpPr/>
                  <p:nvPr/>
                </p:nvSpPr>
                <p:spPr>
                  <a:xfrm rot="19252075">
                    <a:off x="6930019" y="2025223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="" xmlns:a16="http://schemas.microsoft.com/office/drawing/2014/main" id="{505AF1F5-69B4-4F7F-A2C2-BFBD2F97BF8F}"/>
                    </a:ext>
                  </a:extLst>
                </p:cNvPr>
                <p:cNvGrpSpPr/>
                <p:nvPr/>
              </p:nvGrpSpPr>
              <p:grpSpPr>
                <a:xfrm>
                  <a:off x="6936833" y="2322966"/>
                  <a:ext cx="157316" cy="180719"/>
                  <a:chOff x="6930019" y="1880504"/>
                  <a:chExt cx="157316" cy="180719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="" xmlns:a16="http://schemas.microsoft.com/office/drawing/2014/main" id="{346799B5-DB81-45D8-B10A-341BF0FCFAEA}"/>
                      </a:ext>
                    </a:extLst>
                  </p:cNvPr>
                  <p:cNvSpPr/>
                  <p:nvPr/>
                </p:nvSpPr>
                <p:spPr>
                  <a:xfrm rot="2848645">
                    <a:off x="6937090" y="1941162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="" xmlns:a16="http://schemas.microsoft.com/office/drawing/2014/main" id="{E00BDCAF-3850-4D84-B39A-E4DB2B63A53E}"/>
                      </a:ext>
                    </a:extLst>
                  </p:cNvPr>
                  <p:cNvSpPr/>
                  <p:nvPr/>
                </p:nvSpPr>
                <p:spPr>
                  <a:xfrm rot="19252075">
                    <a:off x="6930019" y="2025223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4" name="그룹 43">
                  <a:extLst>
                    <a:ext uri="{FF2B5EF4-FFF2-40B4-BE49-F238E27FC236}">
                      <a16:creationId xmlns="" xmlns:a16="http://schemas.microsoft.com/office/drawing/2014/main" id="{260BF61D-4CC0-42D1-8723-B652150DE8A5}"/>
                    </a:ext>
                  </a:extLst>
                </p:cNvPr>
                <p:cNvGrpSpPr/>
                <p:nvPr/>
              </p:nvGrpSpPr>
              <p:grpSpPr>
                <a:xfrm>
                  <a:off x="5123874" y="2993643"/>
                  <a:ext cx="1133259" cy="661142"/>
                  <a:chOff x="5140604" y="2575024"/>
                  <a:chExt cx="1133259" cy="661142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="" xmlns:a16="http://schemas.microsoft.com/office/drawing/2014/main" id="{69EFE476-D6BA-48F0-A7C4-EF02CE60E4FB}"/>
                      </a:ext>
                    </a:extLst>
                  </p:cNvPr>
                  <p:cNvSpPr txBox="1"/>
                  <p:nvPr/>
                </p:nvSpPr>
                <p:spPr>
                  <a:xfrm>
                    <a:off x="5140604" y="2575024"/>
                    <a:ext cx="113325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bg1"/>
                        </a:solidFill>
                        <a:latin typeface="a가시고기L" panose="02020600000000000000" pitchFamily="18" charset="-127"/>
                        <a:ea typeface="a가시고기L" panose="02020600000000000000" pitchFamily="18" charset="-127"/>
                      </a:rPr>
                      <a:t>Edit Location</a:t>
                    </a:r>
                    <a:endParaRPr lang="ko-KR" altLang="en-US" sz="1200" dirty="0">
                      <a:solidFill>
                        <a:schemeClr val="bg1"/>
                      </a:solidFill>
                      <a:latin typeface="a가시고기L" panose="02020600000000000000" pitchFamily="18" charset="-127"/>
                      <a:ea typeface="a가시고기L" panose="02020600000000000000" pitchFamily="18" charset="-127"/>
                    </a:endParaRPr>
                  </a:p>
                </p:txBody>
              </p:sp>
              <p:pic>
                <p:nvPicPr>
                  <p:cNvPr id="47" name="그래픽 104" descr="표식">
                    <a:extLst>
                      <a:ext uri="{FF2B5EF4-FFF2-40B4-BE49-F238E27FC236}">
                        <a16:creationId xmlns="" xmlns:a16="http://schemas.microsoft.com/office/drawing/2014/main" id="{2D1BBEF9-F43A-45F1-8DF6-1C01DB1676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=""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64657" y="2928021"/>
                    <a:ext cx="308144" cy="308145"/>
                  </a:xfrm>
                  <a:prstGeom prst="rect">
                    <a:avLst/>
                  </a:prstGeom>
                </p:spPr>
              </p:pic>
              <p:sp>
                <p:nvSpPr>
                  <p:cNvPr id="48" name="TextBox 47">
                    <a:extLst>
                      <a:ext uri="{FF2B5EF4-FFF2-40B4-BE49-F238E27FC236}">
                        <a16:creationId xmlns="" xmlns:a16="http://schemas.microsoft.com/office/drawing/2014/main" id="{38DD22EF-E1F0-42D4-A4AE-ED572AA38F99}"/>
                      </a:ext>
                    </a:extLst>
                  </p:cNvPr>
                  <p:cNvSpPr txBox="1"/>
                  <p:nvPr/>
                </p:nvSpPr>
                <p:spPr>
                  <a:xfrm>
                    <a:off x="5362558" y="2913999"/>
                    <a:ext cx="57259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bg1"/>
                        </a:solidFill>
                        <a:latin typeface="a가시고기L" panose="02020600000000000000" pitchFamily="18" charset="-127"/>
                        <a:ea typeface="a가시고기L" panose="02020600000000000000" pitchFamily="18" charset="-127"/>
                      </a:rPr>
                      <a:t>Seoul</a:t>
                    </a:r>
                    <a:endParaRPr lang="ko-KR" altLang="en-US" sz="1200" dirty="0">
                      <a:solidFill>
                        <a:schemeClr val="bg1"/>
                      </a:solidFill>
                      <a:latin typeface="a가시고기L" panose="02020600000000000000" pitchFamily="18" charset="-127"/>
                      <a:ea typeface="a가시고기L" panose="02020600000000000000" pitchFamily="18" charset="-127"/>
                    </a:endParaRPr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="" xmlns:a16="http://schemas.microsoft.com/office/drawing/2014/main" id="{C9D4A4F1-CCB7-47C5-9A9C-E49C4C7A9B53}"/>
                    </a:ext>
                  </a:extLst>
                </p:cNvPr>
                <p:cNvSpPr txBox="1"/>
                <p:nvPr/>
              </p:nvSpPr>
              <p:spPr>
                <a:xfrm>
                  <a:off x="5115101" y="2280058"/>
                  <a:ext cx="91057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  <a:latin typeface="a가시고기L" panose="02020600000000000000" pitchFamily="18" charset="-127"/>
                      <a:ea typeface="a가시고기L" panose="02020600000000000000" pitchFamily="18" charset="-127"/>
                    </a:rPr>
                    <a:t>Lost Alert</a:t>
                  </a:r>
                  <a:endParaRPr lang="ko-KR" altLang="en-US" sz="1200" dirty="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="" xmlns:a16="http://schemas.microsoft.com/office/drawing/2014/main" id="{0F4E0F43-C4AF-4410-865B-F0284962E8B8}"/>
                    </a:ext>
                  </a:extLst>
                </p:cNvPr>
                <p:cNvSpPr txBox="1"/>
                <p:nvPr/>
              </p:nvSpPr>
              <p:spPr>
                <a:xfrm>
                  <a:off x="5129221" y="3783496"/>
                  <a:ext cx="13612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  <a:latin typeface="a가시고기L" panose="02020600000000000000" pitchFamily="18" charset="-127"/>
                      <a:ea typeface="a가시고기L" panose="02020600000000000000" pitchFamily="18" charset="-127"/>
                    </a:rPr>
                    <a:t>About Kingsman</a:t>
                  </a:r>
                  <a:endParaRPr lang="ko-KR" altLang="en-US" sz="1200" dirty="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="" xmlns:a16="http://schemas.microsoft.com/office/drawing/2014/main" id="{494A82DB-B927-41B3-8C74-4852A67D3423}"/>
                    </a:ext>
                  </a:extLst>
                </p:cNvPr>
                <p:cNvGrpSpPr/>
                <p:nvPr/>
              </p:nvGrpSpPr>
              <p:grpSpPr>
                <a:xfrm>
                  <a:off x="6936835" y="3057409"/>
                  <a:ext cx="157316" cy="180710"/>
                  <a:chOff x="6922950" y="2217002"/>
                  <a:chExt cx="157316" cy="180710"/>
                </a:xfrm>
              </p:grpSpPr>
              <p:sp>
                <p:nvSpPr>
                  <p:cNvPr id="52" name="직사각형 51">
                    <a:extLst>
                      <a:ext uri="{FF2B5EF4-FFF2-40B4-BE49-F238E27FC236}">
                        <a16:creationId xmlns="" xmlns:a16="http://schemas.microsoft.com/office/drawing/2014/main" id="{D8769A0B-621A-4719-B349-5C65301A5461}"/>
                      </a:ext>
                    </a:extLst>
                  </p:cNvPr>
                  <p:cNvSpPr/>
                  <p:nvPr/>
                </p:nvSpPr>
                <p:spPr>
                  <a:xfrm rot="2848645">
                    <a:off x="6930021" y="2277661"/>
                    <a:ext cx="157318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="" xmlns:a16="http://schemas.microsoft.com/office/drawing/2014/main" id="{AB08EAF2-D558-432E-A312-90DB751B4566}"/>
                      </a:ext>
                    </a:extLst>
                  </p:cNvPr>
                  <p:cNvSpPr/>
                  <p:nvPr/>
                </p:nvSpPr>
                <p:spPr>
                  <a:xfrm rot="19252075">
                    <a:off x="6922950" y="2361712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="" xmlns:a16="http://schemas.microsoft.com/office/drawing/2014/main" id="{2AE00614-77AB-4BD5-B7D2-3FB333B17CE1}"/>
                    </a:ext>
                  </a:extLst>
                </p:cNvPr>
                <p:cNvGrpSpPr/>
                <p:nvPr/>
              </p:nvGrpSpPr>
              <p:grpSpPr>
                <a:xfrm>
                  <a:off x="6931888" y="3830121"/>
                  <a:ext cx="157316" cy="180718"/>
                  <a:chOff x="6939037" y="2211297"/>
                  <a:chExt cx="157316" cy="180718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="" xmlns:a16="http://schemas.microsoft.com/office/drawing/2014/main" id="{3EE355DF-402D-4FF4-9D52-3CD876119082}"/>
                      </a:ext>
                    </a:extLst>
                  </p:cNvPr>
                  <p:cNvSpPr/>
                  <p:nvPr/>
                </p:nvSpPr>
                <p:spPr>
                  <a:xfrm rot="2848645">
                    <a:off x="6946107" y="2271955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="" xmlns:a16="http://schemas.microsoft.com/office/drawing/2014/main" id="{EB38EF72-1605-4B82-B104-DE89E0CD42AE}"/>
                      </a:ext>
                    </a:extLst>
                  </p:cNvPr>
                  <p:cNvSpPr/>
                  <p:nvPr/>
                </p:nvSpPr>
                <p:spPr>
                  <a:xfrm rot="19252075">
                    <a:off x="6939037" y="2356015"/>
                    <a:ext cx="157316" cy="36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57" name="그림 56">
                  <a:extLst>
                    <a:ext uri="{FF2B5EF4-FFF2-40B4-BE49-F238E27FC236}">
                      <a16:creationId xmlns="" xmlns:a16="http://schemas.microsoft.com/office/drawing/2014/main" id="{12179981-FB95-4800-BD5C-BE4620816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3314" y="2205993"/>
                  <a:ext cx="627812" cy="446120"/>
                </a:xfrm>
                <a:prstGeom prst="rect">
                  <a:avLst/>
                </a:prstGeom>
              </p:spPr>
            </p:pic>
          </p:grpSp>
          <p:cxnSp>
            <p:nvCxnSpPr>
              <p:cNvPr id="68" name="직선 연결선 67">
                <a:extLst>
                  <a:ext uri="{FF2B5EF4-FFF2-40B4-BE49-F238E27FC236}">
                    <a16:creationId xmlns="" xmlns:a16="http://schemas.microsoft.com/office/drawing/2014/main" id="{DDBFF0AD-284F-419C-B6BE-1CFE8D56323D}"/>
                  </a:ext>
                </a:extLst>
              </p:cNvPr>
              <p:cNvCxnSpPr/>
              <p:nvPr/>
            </p:nvCxnSpPr>
            <p:spPr>
              <a:xfrm>
                <a:off x="8225581" y="3183992"/>
                <a:ext cx="1837148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/>
            <p:cNvGrpSpPr/>
            <p:nvPr/>
          </p:nvGrpSpPr>
          <p:grpSpPr>
            <a:xfrm>
              <a:off x="8297430" y="2815523"/>
              <a:ext cx="1719213" cy="390030"/>
              <a:chOff x="8297430" y="2815523"/>
              <a:chExt cx="1719213" cy="390030"/>
            </a:xfrm>
          </p:grpSpPr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id="{C9D4A4F1-CCB7-47C5-9A9C-E49C4C7A9B53}"/>
                  </a:ext>
                </a:extLst>
              </p:cNvPr>
              <p:cNvSpPr txBox="1"/>
              <p:nvPr/>
            </p:nvSpPr>
            <p:spPr>
              <a:xfrm>
                <a:off x="8297430" y="2864415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LED Switch</a:t>
                </a:r>
                <a:endParaRPr lang="ko-KR" altLang="en-US" sz="1200" dirty="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="" xmlns:a16="http://schemas.microsoft.com/office/drawing/2014/main" id="{D8769A0B-621A-4719-B349-5C65301A5461}"/>
                  </a:ext>
                </a:extLst>
              </p:cNvPr>
              <p:cNvSpPr/>
              <p:nvPr/>
            </p:nvSpPr>
            <p:spPr>
              <a:xfrm rot="2848645">
                <a:off x="9885288" y="2968757"/>
                <a:ext cx="137537" cy="3147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AB08EAF2-D558-432E-A312-90DB751B4566}"/>
                  </a:ext>
                </a:extLst>
              </p:cNvPr>
              <p:cNvSpPr/>
              <p:nvPr/>
            </p:nvSpPr>
            <p:spPr>
              <a:xfrm rot="19252075">
                <a:off x="9879106" y="3042249"/>
                <a:ext cx="137537" cy="3147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="" xmlns:a16="http://schemas.microsoft.com/office/drawing/2014/main" id="{12179981-FB95-4800-BD5C-BE4620816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0441" y="2815523"/>
                <a:ext cx="548878" cy="390030"/>
              </a:xfrm>
              <a:prstGeom prst="rect">
                <a:avLst/>
              </a:prstGeom>
            </p:spPr>
          </p:pic>
        </p:grpSp>
      </p:grp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F8BAC522-3F28-4835-8F51-B704BA5A94E7}"/>
              </a:ext>
            </a:extLst>
          </p:cNvPr>
          <p:cNvGrpSpPr/>
          <p:nvPr/>
        </p:nvGrpSpPr>
        <p:grpSpPr>
          <a:xfrm>
            <a:off x="1949376" y="2198622"/>
            <a:ext cx="7706601" cy="461665"/>
            <a:chOff x="745042" y="1170723"/>
            <a:chExt cx="7706601" cy="461665"/>
          </a:xfrm>
        </p:grpSpPr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LED </a:t>
              </a:r>
              <a:r>
                <a:rPr lang="ko-KR" altLang="en-US" sz="2400" dirty="0" smtClean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전원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13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832" y="505666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지적 사항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1428" y="1364146"/>
            <a:ext cx="1342971" cy="659143"/>
            <a:chOff x="3519216" y="1829797"/>
            <a:chExt cx="1342971" cy="64633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519216" y="1897058"/>
              <a:ext cx="985520" cy="579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629668" y="1414458"/>
            <a:ext cx="5525649" cy="608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진행상황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799885" y="2023289"/>
            <a:ext cx="135120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F8BAC522-3F28-4835-8F51-B704BA5A94E7}"/>
              </a:ext>
            </a:extLst>
          </p:cNvPr>
          <p:cNvGrpSpPr/>
          <p:nvPr/>
        </p:nvGrpSpPr>
        <p:grpSpPr>
          <a:xfrm>
            <a:off x="1949376" y="2198622"/>
            <a:ext cx="7706601" cy="461665"/>
            <a:chOff x="745042" y="1170723"/>
            <a:chExt cx="7706601" cy="4616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Application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C1C31C2-DCDD-4896-8752-30776295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794" y="1479308"/>
            <a:ext cx="2894017" cy="50548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5FBB673-E8F8-49A5-9C59-C08C7AB76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105" y="1479308"/>
            <a:ext cx="2914871" cy="50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4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832" y="505666"/>
            <a:ext cx="4661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지적 사항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답변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71428" y="1364146"/>
            <a:ext cx="1342971" cy="659143"/>
            <a:chOff x="3519216" y="1829797"/>
            <a:chExt cx="1342971" cy="64633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519216" y="1897058"/>
              <a:ext cx="985520" cy="57907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1829797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629668" y="1414458"/>
            <a:ext cx="5525649" cy="608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진행상황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799885" y="2023289"/>
            <a:ext cx="135120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F8BAC522-3F28-4835-8F51-B704BA5A94E7}"/>
              </a:ext>
            </a:extLst>
          </p:cNvPr>
          <p:cNvGrpSpPr/>
          <p:nvPr/>
        </p:nvGrpSpPr>
        <p:grpSpPr>
          <a:xfrm>
            <a:off x="1949376" y="2198622"/>
            <a:ext cx="7706601" cy="461665"/>
            <a:chOff x="745042" y="1170723"/>
            <a:chExt cx="7706601" cy="4616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35A098F1-A052-4060-BAD0-96773B98EC17}"/>
                </a:ext>
              </a:extLst>
            </p:cNvPr>
            <p:cNvSpPr txBox="1"/>
            <p:nvPr/>
          </p:nvSpPr>
          <p:spPr>
            <a:xfrm>
              <a:off x="851328" y="1170723"/>
              <a:ext cx="7600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가시고기B" panose="02020600000000000000" pitchFamily="18" charset="-127"/>
                  <a:ea typeface="a가시고기B" panose="02020600000000000000" pitchFamily="18" charset="-127"/>
                </a:rPr>
                <a:t>Application</a:t>
              </a:r>
              <a:endParaRPr lang="ko-KR" altLang="en-US" sz="2400" dirty="0">
                <a:latin typeface="a가시고기B" panose="02020600000000000000" pitchFamily="18" charset="-127"/>
                <a:ea typeface="a가시고기B" panose="02020600000000000000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12743D55-48FD-4866-A286-EDB51ACFFDCF}"/>
                </a:ext>
              </a:extLst>
            </p:cNvPr>
            <p:cNvSpPr/>
            <p:nvPr/>
          </p:nvSpPr>
          <p:spPr>
            <a:xfrm>
              <a:off x="745042" y="1232377"/>
              <a:ext cx="68826" cy="3724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039EFE-0FC5-4309-9739-A2A00F99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023" y="1428996"/>
            <a:ext cx="2957547" cy="50710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B42A03E-566F-495B-929D-5A935293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758" y="1448179"/>
            <a:ext cx="2957547" cy="50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8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9722CE-8C1B-488E-A340-D6D792B46D17}"/>
              </a:ext>
            </a:extLst>
          </p:cNvPr>
          <p:cNvSpPr txBox="1"/>
          <p:nvPr/>
        </p:nvSpPr>
        <p:spPr>
          <a:xfrm>
            <a:off x="5013109" y="445455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59892" y="1468847"/>
            <a:ext cx="5215761" cy="4704269"/>
            <a:chOff x="3519216" y="1187495"/>
            <a:chExt cx="5215761" cy="470426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87496"/>
              <a:ext cx="985520" cy="469172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  <a:endPara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1808" y="1187495"/>
              <a:ext cx="3169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지적 사항 </a:t>
              </a:r>
              <a:r>
                <a:rPr lang="en-US" altLang="ko-KR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 </a:t>
              </a:r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답변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76689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1808" y="3207467"/>
              <a:ext cx="40831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환경 및 개발 방법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7456" y="2530667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1283" y="5245433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7456" y="1864295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7456" y="4520170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807" y="3897285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</a:t>
              </a:r>
              <a:r>
                <a:rPr lang="ko-KR" altLang="en-US" sz="3600" dirty="0" smtClean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현황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6155" y="505666"/>
            <a:ext cx="3757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연구개요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6117" y="5442551"/>
            <a:ext cx="85914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비가오면 누구나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우산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쓴다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우산을 쓰다 보면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크고 작은 불편함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존재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4423" y="1226695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배경</a:t>
            </a:r>
            <a:endParaRPr lang="en-US" altLang="ko-KR" sz="28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56B6F101-6000-4DBE-B010-09AF9A50A32F}"/>
              </a:ext>
            </a:extLst>
          </p:cNvPr>
          <p:cNvCxnSpPr>
            <a:cxnSpLocks/>
          </p:cNvCxnSpPr>
          <p:nvPr/>
        </p:nvCxnSpPr>
        <p:spPr>
          <a:xfrm>
            <a:off x="767264" y="1803495"/>
            <a:ext cx="93984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D1788630-F4E4-4FB3-B0E8-CB54F747B116}"/>
              </a:ext>
            </a:extLst>
          </p:cNvPr>
          <p:cNvCxnSpPr>
            <a:cxnSpLocks/>
          </p:cNvCxnSpPr>
          <p:nvPr/>
        </p:nvCxnSpPr>
        <p:spPr>
          <a:xfrm>
            <a:off x="1504710" y="5365020"/>
            <a:ext cx="905426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477955BD-3E84-42D1-9AE9-4016BCE4792E}"/>
              </a:ext>
            </a:extLst>
          </p:cNvPr>
          <p:cNvGrpSpPr/>
          <p:nvPr/>
        </p:nvGrpSpPr>
        <p:grpSpPr>
          <a:xfrm>
            <a:off x="6468320" y="2051132"/>
            <a:ext cx="2652616" cy="3252603"/>
            <a:chOff x="453959" y="1881290"/>
            <a:chExt cx="2652616" cy="3252603"/>
          </a:xfrm>
        </p:grpSpPr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9A19F9FE-336D-4F9A-A353-FECDB5C6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59" y="1881290"/>
              <a:ext cx="2652616" cy="2808687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C25D45B-1DCA-4924-ABE0-C8D9B9E0D17F}"/>
                </a:ext>
              </a:extLst>
            </p:cNvPr>
            <p:cNvGrpSpPr/>
            <p:nvPr/>
          </p:nvGrpSpPr>
          <p:grpSpPr>
            <a:xfrm>
              <a:off x="1135224" y="4795339"/>
              <a:ext cx="1290085" cy="338554"/>
              <a:chOff x="5877358" y="5022479"/>
              <a:chExt cx="2711955" cy="338554"/>
            </a:xfrm>
          </p:grpSpPr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06BDCDBC-B6FD-429B-AD22-42B0263DAB07}"/>
                  </a:ext>
                </a:extLst>
              </p:cNvPr>
              <p:cNvSpPr txBox="1"/>
              <p:nvPr/>
            </p:nvSpPr>
            <p:spPr>
              <a:xfrm>
                <a:off x="5877358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분실 가능성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F9B32DF5-48CE-4441-B249-9275954B516D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3804741-C35E-4663-A7B5-7142426348B2}"/>
              </a:ext>
            </a:extLst>
          </p:cNvPr>
          <p:cNvGrpSpPr/>
          <p:nvPr/>
        </p:nvGrpSpPr>
        <p:grpSpPr>
          <a:xfrm>
            <a:off x="3664014" y="2048104"/>
            <a:ext cx="2873186" cy="3489856"/>
            <a:chOff x="3328604" y="1875544"/>
            <a:chExt cx="2873186" cy="3489856"/>
          </a:xfrm>
        </p:grpSpPr>
        <p:pic>
          <p:nvPicPr>
            <p:cNvPr id="33" name="그림 32">
              <a:extLst>
                <a:ext uri="{FF2B5EF4-FFF2-40B4-BE49-F238E27FC236}">
                  <a16:creationId xmlns="" xmlns:a16="http://schemas.microsoft.com/office/drawing/2014/main" id="{7B97C930-1775-4782-AE25-2A4CC2CC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8604" y="1875544"/>
              <a:ext cx="2652616" cy="2795403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="" xmlns:a16="http://schemas.microsoft.com/office/drawing/2014/main" id="{686646CE-895D-4253-BAF8-FB333F0E7764}"/>
                </a:ext>
              </a:extLst>
            </p:cNvPr>
            <p:cNvGrpSpPr/>
            <p:nvPr/>
          </p:nvGrpSpPr>
          <p:grpSpPr>
            <a:xfrm>
              <a:off x="3422167" y="4775505"/>
              <a:ext cx="2779623" cy="589895"/>
              <a:chOff x="5877358" y="5022479"/>
              <a:chExt cx="2767707" cy="589895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C00A48A-841D-4F18-A1AA-6F7102948A1B}"/>
                  </a:ext>
                </a:extLst>
              </p:cNvPr>
              <p:cNvSpPr txBox="1"/>
              <p:nvPr/>
            </p:nvSpPr>
            <p:spPr>
              <a:xfrm>
                <a:off x="5933110" y="5027599"/>
                <a:ext cx="2711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휴대전화 확인의 번거로움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D05EB904-6AF2-43BD-A8CD-5E0E93FDA346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CB608632-7039-4511-A508-0FDE2C32FB8A}"/>
              </a:ext>
            </a:extLst>
          </p:cNvPr>
          <p:cNvGrpSpPr/>
          <p:nvPr/>
        </p:nvGrpSpPr>
        <p:grpSpPr>
          <a:xfrm>
            <a:off x="745618" y="2048104"/>
            <a:ext cx="2873185" cy="3219683"/>
            <a:chOff x="6201789" y="1861184"/>
            <a:chExt cx="2873185" cy="3219683"/>
          </a:xfrm>
        </p:grpSpPr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87D7621E-4A01-4EC3-9B6B-AE522F742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789" y="1861184"/>
              <a:ext cx="2652616" cy="2795404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CD4BC828-3827-4194-8E9B-445C5B7106F6}"/>
                </a:ext>
              </a:extLst>
            </p:cNvPr>
            <p:cNvGrpSpPr/>
            <p:nvPr/>
          </p:nvGrpSpPr>
          <p:grpSpPr>
            <a:xfrm>
              <a:off x="6363019" y="4742313"/>
              <a:ext cx="2711955" cy="338554"/>
              <a:chOff x="5877358" y="5022479"/>
              <a:chExt cx="2711955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1F7160D4-29B4-47E1-9B0F-43FBF6453ED2}"/>
                  </a:ext>
                </a:extLst>
              </p:cNvPr>
              <p:cNvSpPr txBox="1"/>
              <p:nvPr/>
            </p:nvSpPr>
            <p:spPr>
              <a:xfrm>
                <a:off x="5877358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기상정보 확인의 번거로움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95E610B5-5233-46B4-B139-06D358A590EC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6582DDF-E78C-410A-982B-1532D100F9E6}"/>
              </a:ext>
            </a:extLst>
          </p:cNvPr>
          <p:cNvGrpSpPr/>
          <p:nvPr/>
        </p:nvGrpSpPr>
        <p:grpSpPr>
          <a:xfrm>
            <a:off x="9291834" y="2015788"/>
            <a:ext cx="2652616" cy="3258136"/>
            <a:chOff x="9074974" y="1847899"/>
            <a:chExt cx="2652616" cy="3258136"/>
          </a:xfrm>
        </p:grpSpPr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55F1A6B6-1A4B-484B-9B5B-FCD634EB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974" y="1847899"/>
              <a:ext cx="2652616" cy="280049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34FB5474-CB84-45B8-970F-E570CFB059BC}"/>
                </a:ext>
              </a:extLst>
            </p:cNvPr>
            <p:cNvGrpSpPr/>
            <p:nvPr/>
          </p:nvGrpSpPr>
          <p:grpSpPr>
            <a:xfrm>
              <a:off x="9472679" y="4767481"/>
              <a:ext cx="2074655" cy="338554"/>
              <a:chOff x="5855172" y="5022479"/>
              <a:chExt cx="2711955" cy="338554"/>
            </a:xfrm>
          </p:grpSpPr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1E5D1F69-4F5B-4220-AAFC-752ED15795D5}"/>
                  </a:ext>
                </a:extLst>
              </p:cNvPr>
              <p:cNvSpPr txBox="1"/>
              <p:nvPr/>
            </p:nvSpPr>
            <p:spPr>
              <a:xfrm>
                <a:off x="5855172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비 오는 날 사고 증가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F48DC4B6-0106-4F08-9EC4-6A5E66241FD4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3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6531</TotalTime>
  <Words>830</Words>
  <Application>Microsoft Office PowerPoint</Application>
  <PresentationFormat>와이드스크린</PresentationFormat>
  <Paragraphs>377</Paragraphs>
  <Slides>28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a가시고기L</vt:lpstr>
      <vt:lpstr>a가시고기B</vt:lpstr>
      <vt:lpstr>맑은 고딕</vt:lpstr>
      <vt:lpstr>a시월구일1</vt:lpstr>
      <vt:lpstr>a시월구일2</vt:lpstr>
      <vt:lpstr>Wingdings</vt:lpstr>
      <vt:lpstr>210 맨발의청춘 L</vt:lpstr>
      <vt:lpstr>a옛날사진관2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이석현</dc:creator>
  <cp:lastModifiedBy>minji</cp:lastModifiedBy>
  <cp:revision>398</cp:revision>
  <cp:lastPrinted>2018-02-20T05:27:45Z</cp:lastPrinted>
  <dcterms:created xsi:type="dcterms:W3CDTF">2017-11-14T08:53:50Z</dcterms:created>
  <dcterms:modified xsi:type="dcterms:W3CDTF">2018-04-18T12:02:43Z</dcterms:modified>
</cp:coreProperties>
</file>